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7" r:id="rId3"/>
    <p:sldId id="274" r:id="rId4"/>
    <p:sldId id="340" r:id="rId5"/>
    <p:sldId id="312" r:id="rId6"/>
    <p:sldId id="279" r:id="rId7"/>
    <p:sldId id="341" r:id="rId8"/>
    <p:sldId id="334" r:id="rId9"/>
    <p:sldId id="342" r:id="rId10"/>
    <p:sldId id="343" r:id="rId11"/>
    <p:sldId id="310" r:id="rId12"/>
    <p:sldId id="282" r:id="rId13"/>
    <p:sldId id="324" r:id="rId14"/>
    <p:sldId id="327" r:id="rId15"/>
    <p:sldId id="333" r:id="rId16"/>
    <p:sldId id="330" r:id="rId17"/>
    <p:sldId id="283" r:id="rId18"/>
    <p:sldId id="286" r:id="rId19"/>
    <p:sldId id="287" r:id="rId20"/>
    <p:sldId id="313" r:id="rId21"/>
    <p:sldId id="305" r:id="rId22"/>
    <p:sldId id="280" r:id="rId23"/>
    <p:sldId id="344" r:id="rId24"/>
    <p:sldId id="354" r:id="rId25"/>
    <p:sldId id="345" r:id="rId26"/>
    <p:sldId id="339" r:id="rId27"/>
    <p:sldId id="346" r:id="rId28"/>
    <p:sldId id="347" r:id="rId29"/>
    <p:sldId id="348" r:id="rId30"/>
    <p:sldId id="349" r:id="rId31"/>
    <p:sldId id="338" r:id="rId32"/>
    <p:sldId id="353" r:id="rId33"/>
    <p:sldId id="335" r:id="rId34"/>
    <p:sldId id="336" r:id="rId35"/>
    <p:sldId id="322" r:id="rId36"/>
  </p:sldIdLst>
  <p:sldSz cx="9144000" cy="6858000" type="screen4x3"/>
  <p:notesSz cx="9926638" cy="666908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9" autoAdjust="0"/>
  </p:normalViewPr>
  <p:slideViewPr>
    <p:cSldViewPr snapToGrid="0">
      <p:cViewPr varScale="1">
        <p:scale>
          <a:sx n="86" d="100"/>
          <a:sy n="86" d="100"/>
        </p:scale>
        <p:origin x="12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56"/>
    </p:cViewPr>
  </p:sorterViewPr>
  <p:notesViewPr>
    <p:cSldViewPr snapToGrid="0">
      <p:cViewPr varScale="1">
        <p:scale>
          <a:sx n="40" d="100"/>
          <a:sy n="40" d="100"/>
        </p:scale>
        <p:origin x="-1488" y="-96"/>
      </p:cViewPr>
      <p:guideLst>
        <p:guide orient="horz" pos="210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6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925" y="0"/>
            <a:ext cx="43021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334125"/>
            <a:ext cx="43021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925" y="6334125"/>
            <a:ext cx="43021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CAEC8745-0144-4B2A-940E-335606D02C9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45557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925" y="0"/>
            <a:ext cx="43021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95650" y="500063"/>
            <a:ext cx="3335338" cy="2500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3167063"/>
            <a:ext cx="7942262" cy="300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 smtClean="0"/>
              <a:t>Образец текста</a:t>
            </a:r>
          </a:p>
          <a:p>
            <a:pPr lvl="1"/>
            <a:r>
              <a:rPr lang="ru-RU" altLang="ru-RU" noProof="0" smtClean="0"/>
              <a:t>Второй уровень</a:t>
            </a:r>
          </a:p>
          <a:p>
            <a:pPr lvl="2"/>
            <a:r>
              <a:rPr lang="ru-RU" altLang="ru-RU" noProof="0" smtClean="0"/>
              <a:t>Третий уровень</a:t>
            </a:r>
          </a:p>
          <a:p>
            <a:pPr lvl="3"/>
            <a:r>
              <a:rPr lang="ru-RU" altLang="ru-RU" noProof="0" smtClean="0"/>
              <a:t>Четвертый уровень</a:t>
            </a:r>
          </a:p>
          <a:p>
            <a:pPr lvl="4"/>
            <a:r>
              <a:rPr lang="ru-RU" altLang="ru-RU" noProof="0" smtClean="0"/>
              <a:t>Пятый уровень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334125"/>
            <a:ext cx="43021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925" y="6334125"/>
            <a:ext cx="43021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1D052167-312D-4497-946F-12A652251AD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91401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AEE953-1C91-474F-9A9B-096D0B517711}" type="slidenum">
              <a:rPr lang="ru-RU" altLang="ru-RU" sz="1200" b="0" smtClean="0"/>
              <a:pPr/>
              <a:t>1</a:t>
            </a:fld>
            <a:endParaRPr lang="ru-RU" altLang="ru-RU" sz="1200" b="0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420975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C5D84FB-C8F3-4723-966E-A821E3FDD302}" type="slidenum">
              <a:rPr lang="ru-RU" altLang="ru-RU" sz="1200" b="0" smtClean="0"/>
              <a:pPr/>
              <a:t>10</a:t>
            </a:fld>
            <a:endParaRPr lang="ru-RU" altLang="ru-RU" sz="1200" b="0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306361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349BD9E-5EAD-4268-924A-DB6049483E9F}" type="slidenum">
              <a:rPr lang="ru-RU" altLang="ru-RU" sz="1200" b="0" smtClean="0"/>
              <a:pPr/>
              <a:t>11</a:t>
            </a:fld>
            <a:endParaRPr lang="ru-RU" altLang="ru-RU" sz="1200" b="0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941385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F4E7A1D-4876-4BA5-9518-08176F6D330B}" type="slidenum">
              <a:rPr lang="ru-RU" altLang="ru-RU" sz="1200" b="0" smtClean="0"/>
              <a:pPr/>
              <a:t>12</a:t>
            </a:fld>
            <a:endParaRPr lang="ru-RU" altLang="ru-RU" sz="1200" b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411165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B69F391-DB1F-4BD2-9CA4-4176D42568A5}" type="slidenum">
              <a:rPr lang="ru-RU" altLang="ru-RU" sz="1200" b="0" smtClean="0"/>
              <a:pPr/>
              <a:t>13</a:t>
            </a:fld>
            <a:endParaRPr lang="ru-RU" altLang="ru-RU" sz="1200" b="0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625710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323533B-7D4C-42EE-ADE9-4E2B00D9635F}" type="slidenum">
              <a:rPr lang="ru-RU" altLang="ru-RU" sz="1200" b="0" smtClean="0"/>
              <a:pPr/>
              <a:t>14</a:t>
            </a:fld>
            <a:endParaRPr lang="ru-RU" altLang="ru-RU" sz="1200" b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4021449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47541E-1CD3-492E-A4F5-41B3BCABE3CB}" type="slidenum">
              <a:rPr lang="ru-RU" altLang="ru-RU" sz="1200" b="0" smtClean="0"/>
              <a:pPr/>
              <a:t>15</a:t>
            </a:fld>
            <a:endParaRPr lang="ru-RU" altLang="ru-RU" sz="1200" b="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652340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0300ECA-8946-4A8C-A612-84BC589EEC01}" type="slidenum">
              <a:rPr lang="ru-RU" altLang="ru-RU" sz="1200" b="0" smtClean="0"/>
              <a:pPr/>
              <a:t>16</a:t>
            </a:fld>
            <a:endParaRPr lang="ru-RU" altLang="ru-RU" sz="1200" b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900288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1E64567-9A43-4F30-8192-EBCE282ABF95}" type="slidenum">
              <a:rPr lang="ru-RU" altLang="ru-RU" sz="1200" b="0" smtClean="0"/>
              <a:pPr/>
              <a:t>17</a:t>
            </a:fld>
            <a:endParaRPr lang="ru-RU" altLang="ru-RU" sz="1200" b="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896428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3271CF8-01F3-45AB-B424-0DCC1090441F}" type="slidenum">
              <a:rPr lang="ru-RU" altLang="ru-RU" sz="1200" b="0" smtClean="0"/>
              <a:pPr/>
              <a:t>18</a:t>
            </a:fld>
            <a:endParaRPr lang="ru-RU" altLang="ru-RU" sz="1200" b="0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009973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9DA5587-6906-4DF9-AC82-0A2ABFB84DFD}" type="slidenum">
              <a:rPr lang="ru-RU" altLang="ru-RU" sz="1200" b="0" smtClean="0"/>
              <a:pPr/>
              <a:t>19</a:t>
            </a:fld>
            <a:endParaRPr lang="ru-RU" altLang="ru-RU" sz="1200" b="0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409316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860978-D2BD-4F12-B899-27985F0364FA}" type="slidenum">
              <a:rPr lang="ru-RU" altLang="ru-RU" sz="1200" b="0" smtClean="0"/>
              <a:pPr/>
              <a:t>2</a:t>
            </a:fld>
            <a:endParaRPr lang="ru-RU" altLang="ru-RU" sz="1200" b="0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000101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74F8CAE-F4A8-4C3A-BA1E-F7EA9F75BE38}" type="slidenum">
              <a:rPr lang="ru-RU" altLang="ru-RU" sz="1200" b="0" smtClean="0"/>
              <a:pPr/>
              <a:t>20</a:t>
            </a:fld>
            <a:endParaRPr lang="ru-RU" altLang="ru-RU" sz="1200" b="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690897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00825B7-7E9D-47CA-9EA9-9D73FB4CBC0D}" type="slidenum">
              <a:rPr lang="ru-RU" altLang="ru-RU" sz="1200" b="0" smtClean="0"/>
              <a:pPr/>
              <a:t>22</a:t>
            </a:fld>
            <a:endParaRPr lang="ru-RU" altLang="ru-RU" sz="1200" b="0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046183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304169A-9201-4E3C-998F-EE14A04A90A2}" type="slidenum">
              <a:rPr lang="ru-RU" altLang="ru-RU" sz="1200" b="0" smtClean="0"/>
              <a:pPr/>
              <a:t>23</a:t>
            </a:fld>
            <a:endParaRPr lang="ru-RU" altLang="ru-RU" sz="1200" b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444846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841C649-B3BA-4F66-8BB9-27C0FF6A7056}" type="slidenum">
              <a:rPr lang="ru-RU" altLang="ru-RU" sz="1200" b="0" smtClean="0"/>
              <a:pPr/>
              <a:t>24</a:t>
            </a:fld>
            <a:endParaRPr lang="ru-RU" altLang="ru-RU" sz="1200" b="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868563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17C4BD8-5748-4450-924A-BFA33227BA27}" type="slidenum">
              <a:rPr lang="ru-RU" altLang="ru-RU" sz="1200" b="0" smtClean="0"/>
              <a:pPr/>
              <a:t>26</a:t>
            </a:fld>
            <a:endParaRPr lang="ru-RU" altLang="ru-RU" sz="1200" b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48301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05A7D9A-6A56-4DCA-BC7F-AFA14052BDAE}" type="slidenum">
              <a:rPr lang="ru-RU" altLang="ru-RU" sz="1200" b="0" smtClean="0"/>
              <a:pPr/>
              <a:t>35</a:t>
            </a:fld>
            <a:endParaRPr lang="ru-RU" altLang="ru-RU" sz="1200" b="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41574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5C169E-959F-4DC9-BBD1-AA8B6F73DE51}" type="slidenum">
              <a:rPr lang="ru-RU" altLang="ru-RU" sz="1200" b="0" smtClean="0"/>
              <a:pPr/>
              <a:t>3</a:t>
            </a:fld>
            <a:endParaRPr lang="ru-RU" altLang="ru-RU" sz="1200" b="0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226413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EDCFB5E-4F99-49EE-97E4-D5B5810C522C}" type="slidenum">
              <a:rPr lang="ru-RU" altLang="ru-RU" sz="1200" b="0" smtClean="0"/>
              <a:pPr/>
              <a:t>4</a:t>
            </a:fld>
            <a:endParaRPr lang="ru-RU" altLang="ru-RU" sz="1200" b="0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984755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667FB85-16E7-44B9-AB28-D56D79F1423F}" type="slidenum">
              <a:rPr lang="ru-RU" altLang="ru-RU" sz="1200" b="0" smtClean="0"/>
              <a:pPr/>
              <a:t>5</a:t>
            </a:fld>
            <a:endParaRPr lang="ru-RU" altLang="ru-RU" sz="1200" b="0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400326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A7FC23D-3AF8-4BEB-9570-F96982AA0BE5}" type="slidenum">
              <a:rPr lang="ru-RU" altLang="ru-RU" sz="1200" b="0" smtClean="0"/>
              <a:pPr/>
              <a:t>6</a:t>
            </a:fld>
            <a:endParaRPr lang="ru-RU" altLang="ru-RU" sz="1200" b="0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0286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D76EFE-358E-49A0-AC18-0EFF1E0D0782}" type="slidenum">
              <a:rPr lang="ru-RU" altLang="ru-RU" sz="1200" b="0" smtClean="0"/>
              <a:pPr/>
              <a:t>7</a:t>
            </a:fld>
            <a:endParaRPr lang="ru-RU" altLang="ru-RU" sz="1200" b="0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427808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0F05D59-7C9B-4816-8E8D-DD3FAECAFBA4}" type="slidenum">
              <a:rPr lang="ru-RU" altLang="ru-RU" sz="1200" b="0" smtClean="0"/>
              <a:pPr/>
              <a:t>8</a:t>
            </a:fld>
            <a:endParaRPr lang="ru-RU" altLang="ru-RU" sz="1200" b="0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778904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13126D-93B2-4842-B895-0A3E6202F5ED}" type="slidenum">
              <a:rPr lang="ru-RU" altLang="ru-RU" sz="1200" b="0" smtClean="0"/>
              <a:pPr/>
              <a:t>9</a:t>
            </a:fld>
            <a:endParaRPr lang="ru-RU" altLang="ru-RU" sz="1200" b="0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32016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05ABC-4DA3-4071-99E2-98D7BE89755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781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35FC9-1974-4B74-B411-60C6828D062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0831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C081E-F453-4D87-89AA-48CA59D910E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54287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F5656-E1D2-41D4-B6DA-BDD58CDE1D1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9605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4132A-B9AA-4CE4-BC7D-897343CC75A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5439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60CD0-80CE-4E64-BC90-4E198399502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37576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5BF1C-70F9-4124-AB34-594DEF5DA04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5981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45D31-1C7A-4AAB-8E1F-2D681C17FB0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9586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D073F4-ACA2-4F97-A651-B7E8830424F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4521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64510-8177-462A-8F50-E9406FD3110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0138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2A613-2D38-4A68-8DDB-03CA41D98AF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785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Щелчок правит 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Щелчок правит 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4B5E2DF9-3EA1-4D61-8251-EE9EF98C4B5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1031" name="Text Box 1024"/>
          <p:cNvSpPr txBox="1">
            <a:spLocks noChangeArrowheads="1"/>
          </p:cNvSpPr>
          <p:nvPr userDrawn="1"/>
        </p:nvSpPr>
        <p:spPr bwMode="auto">
          <a:xfrm>
            <a:off x="8743950" y="6553200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fld id="{C662341A-901D-4413-A12C-C214572CDCED}" type="slidenum">
              <a:rPr lang="ru-RU" altLang="ru-RU" sz="1400" b="0" smtClean="0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ru-RU" altLang="ru-RU" sz="1400" b="0" smtClean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6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8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44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41.w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40.wmf"/><Relationship Id="rId4" Type="http://schemas.openxmlformats.org/officeDocument/2006/relationships/image" Target="../media/image45.png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42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50.png"/><Relationship Id="rId4" Type="http://schemas.openxmlformats.org/officeDocument/2006/relationships/oleObject" Target="../embeddings/oleObject2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2.png"/><Relationship Id="rId4" Type="http://schemas.openxmlformats.org/officeDocument/2006/relationships/oleObject" Target="../embeddings/oleObject30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video" Target="../media/media1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57.png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D:\Marina\students\3%20&#1082;&#1091;&#1088;&#1089;%20&#1087;&#1088;&#1080;&#1084;&#1072;&#1090;%20&#1091;&#1087;&#1088;&#1072;&#1078;&#1085;&#1077;&#1085;&#1080;&#1103;\zasimova_cfd\pathlines-lindiff-case3.avi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3.png"/><Relationship Id="rId4" Type="http://schemas.openxmlformats.org/officeDocument/2006/relationships/oleObject" Target="../embeddings/oleObject37.bin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Marina\students\3%20&#1082;&#1091;&#1088;&#1089;%20&#1087;&#1088;&#1080;&#1084;&#1072;&#1090;%20&#1091;&#1087;&#1088;&#1072;&#1078;&#1085;&#1077;&#1085;&#1080;&#1103;\zasimova_cfd\path_rot_4.avi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video" Target="file:///D:\Marina\students\3%20&#1082;&#1091;&#1088;&#1089;%20&#1087;&#1088;&#1080;&#1084;&#1072;&#1090;%20&#1091;&#1087;&#1088;&#1072;&#1078;&#1085;&#1077;&#1085;&#1080;&#1103;\zasimova_cfd\plumes.avi" TargetMode="External"/><Relationship Id="rId7" Type="http://schemas.openxmlformats.org/officeDocument/2006/relationships/image" Target="../media/image67.wmf"/><Relationship Id="rId2" Type="http://schemas.openxmlformats.org/officeDocument/2006/relationships/video" Target="file:///D:\Marina\students\3%20&#1082;&#1091;&#1088;&#1089;%20&#1087;&#1088;&#1080;&#1084;&#1072;&#1090;%20&#1091;&#1087;&#1088;&#1072;&#1078;&#1085;&#1077;&#1085;&#1080;&#1103;\zasimova_cfd\circul.avi" TargetMode="Externa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7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0.png"/><Relationship Id="rId4" Type="http://schemas.openxmlformats.org/officeDocument/2006/relationships/video" Target="file:///D:\Smirnov\TEXTS\DEPARTMENT\Teaching\&#1042;&#1074;&#1086;&#1076;&#1085;&#1072;&#1103;_&#1083;&#1077;&#1082;&#1094;&#1080;&#1103;_CFD_Flos\tv.avi" TargetMode="External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5.png"/><Relationship Id="rId2" Type="http://schemas.openxmlformats.org/officeDocument/2006/relationships/video" Target="file:///D:\Marina\students\3%20&#1082;&#1091;&#1088;&#1089;%20&#1087;&#1088;&#1080;&#1084;&#1072;&#1090;%20&#1091;&#1087;&#1088;&#1072;&#1078;&#1085;&#1077;&#1085;&#1080;&#1103;\zasimova_cfd\t_bot.avi" TargetMode="External"/><Relationship Id="rId1" Type="http://schemas.openxmlformats.org/officeDocument/2006/relationships/video" Target="file:///D:\Marina\students\3%20&#1082;&#1091;&#1088;&#1089;%20&#1087;&#1088;&#1080;&#1084;&#1072;&#1090;%20&#1091;&#1087;&#1088;&#1072;&#1078;&#1085;&#1077;&#1085;&#1080;&#1103;\zasimova_cfd\t_xy.avi" TargetMode="Externa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Marina\students\3%20&#1082;&#1091;&#1088;&#1089;%20&#1087;&#1088;&#1080;&#1084;&#1072;&#1090;%20&#1091;&#1087;&#1088;&#1072;&#1078;&#1085;&#1077;&#1085;&#1080;&#1103;\zasimova_cfd\cyl3d_wabs.avi" TargetMode="External"/><Relationship Id="rId1" Type="http://schemas.openxmlformats.org/officeDocument/2006/relationships/video" Target="file:///D:\Marina\students\3%20&#1082;&#1091;&#1088;&#1089;%20&#1087;&#1088;&#1080;&#1084;&#1072;&#1090;%20&#1091;&#1087;&#1088;&#1072;&#1078;&#1085;&#1077;&#1085;&#1080;&#1103;\zasimova_cfd\c07.avi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jpeg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8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wmf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00.gi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wmf"/><Relationship Id="rId5" Type="http://schemas.openxmlformats.org/officeDocument/2006/relationships/image" Target="../media/image98.gif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9.wmf"/><Relationship Id="rId18" Type="http://schemas.openxmlformats.org/officeDocument/2006/relationships/image" Target="../media/image21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7.bin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5"/>
          <p:cNvSpPr txBox="1">
            <a:spLocks noChangeArrowheads="1"/>
          </p:cNvSpPr>
          <p:nvPr/>
        </p:nvSpPr>
        <p:spPr bwMode="auto">
          <a:xfrm>
            <a:off x="-3175" y="2146267"/>
            <a:ext cx="91440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3600" dirty="0">
                <a:latin typeface="Arial" panose="020B0604020202020204" pitchFamily="34" charset="0"/>
              </a:rPr>
              <a:t>Введение в вычислительную </a:t>
            </a:r>
            <a:r>
              <a:rPr lang="ru-RU" altLang="ru-RU" sz="3600" dirty="0" err="1">
                <a:latin typeface="Arial" panose="020B0604020202020204" pitchFamily="34" charset="0"/>
              </a:rPr>
              <a:t>гидрогазодинамику</a:t>
            </a:r>
            <a:endParaRPr lang="en-US" altLang="ru-RU" sz="3600" dirty="0">
              <a:latin typeface="Arial" panose="020B0604020202020204" pitchFamily="34" charset="0"/>
            </a:endParaRPr>
          </a:p>
        </p:txBody>
      </p:sp>
      <p:pic>
        <p:nvPicPr>
          <p:cNvPr id="4099" name="Picture 1041" descr="stu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5167313"/>
            <a:ext cx="24130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 Box 1077"/>
          <p:cNvSpPr txBox="1">
            <a:spLocks noChangeArrowheads="1"/>
          </p:cNvSpPr>
          <p:nvPr/>
        </p:nvSpPr>
        <p:spPr bwMode="auto">
          <a:xfrm>
            <a:off x="-3175" y="6064250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Санкт-Петербург, 20</a:t>
            </a:r>
            <a:r>
              <a:rPr lang="en-US" altLang="ru-RU" sz="2000" b="0">
                <a:latin typeface="Arial" panose="020B0604020202020204" pitchFamily="34" charset="0"/>
              </a:rPr>
              <a:t>1</a:t>
            </a:r>
            <a:r>
              <a:rPr lang="ru-RU" altLang="ru-RU" sz="2000" b="0">
                <a:latin typeface="Arial" panose="020B0604020202020204" pitchFamily="34" charset="0"/>
              </a:rPr>
              <a:t>9</a:t>
            </a:r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0" y="114300"/>
            <a:ext cx="9144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Санкт-Петербургский государственный политехнический университет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Институт Прикладной Математики и Механики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Кафедра «Гидроаэродинамики, горения и теплообмена»</a:t>
            </a:r>
          </a:p>
        </p:txBody>
      </p:sp>
      <p:pic>
        <p:nvPicPr>
          <p:cNvPr id="4102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5167313"/>
            <a:ext cx="241935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0" y="3696494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асс. каф. ГГТ ИПММ</a:t>
            </a:r>
            <a:endParaRPr lang="en-US" alt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Марина </a:t>
            </a:r>
            <a:r>
              <a:rPr lang="ru-RU" alt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Александровна 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Засимова</a:t>
            </a:r>
            <a:endParaRPr lang="en-US" alt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450"/>
              </a:spcAft>
            </a:pPr>
            <a:r>
              <a:rPr lang="en-US" altLang="ru-RU" sz="16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zasimova_ma</a:t>
            </a:r>
            <a:r>
              <a:rPr lang="ru-RU" altLang="ru-RU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ru-RU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</a:t>
            </a:r>
            <a:r>
              <a:rPr lang="ru-RU" altLang="ru-RU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altLang="ru-RU" sz="16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en-US" altLang="ru-RU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ru-RU" sz="16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zasimova_ma</a:t>
            </a:r>
            <a:r>
              <a:rPr lang="ru-RU" altLang="ru-RU" sz="16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@spbstu.ru</a:t>
            </a:r>
            <a:r>
              <a:rPr lang="en-US" altLang="ru-RU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altLang="ru-RU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15900" y="1722438"/>
          <a:ext cx="89281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Уравнение" r:id="rId4" imgW="4445000" imgH="444500" progId="Equation.3">
                  <p:embed/>
                </p:oleObj>
              </mc:Choice>
              <mc:Fallback>
                <p:oleObj name="Уравнение" r:id="rId4" imgW="4445000" imgH="444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722438"/>
                        <a:ext cx="8928100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44463" y="0"/>
            <a:ext cx="88566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Интегральная формулировка уравнений динамики несжимаемой вязкой жидкости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4214813" y="2660650"/>
          <a:ext cx="41973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1" name="Уравнение" r:id="rId6" imgW="2032000" imgH="228600" progId="Equation.3">
                  <p:embed/>
                </p:oleObj>
              </mc:Choice>
              <mc:Fallback>
                <p:oleObj name="Уравнение" r:id="rId6" imgW="20320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3" y="2660650"/>
                        <a:ext cx="41973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654050" y="1168400"/>
            <a:ext cx="782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accent2"/>
                </a:solidFill>
                <a:latin typeface="Arial" panose="020B0604020202020204" pitchFamily="34" charset="0"/>
              </a:rPr>
              <a:t>Уравнение движения в проекциях на оси декартовой С.К.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2232025" y="2536825"/>
            <a:ext cx="17462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>
                <a:solidFill>
                  <a:srgbClr val="FF0000"/>
                </a:solidFill>
                <a:latin typeface="Arial" panose="020B0604020202020204" pitchFamily="34" charset="0"/>
              </a:rPr>
              <a:t>Квадратичная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>
                <a:solidFill>
                  <a:srgbClr val="FF0000"/>
                </a:solidFill>
                <a:latin typeface="Arial" panose="020B0604020202020204" pitchFamily="34" charset="0"/>
              </a:rPr>
              <a:t>нелинейность!</a:t>
            </a:r>
          </a:p>
        </p:txBody>
      </p:sp>
      <p:sp>
        <p:nvSpPr>
          <p:cNvPr id="22535" name="AutoShape 7"/>
          <p:cNvSpPr>
            <a:spLocks noChangeArrowheads="1"/>
          </p:cNvSpPr>
          <p:nvPr/>
        </p:nvSpPr>
        <p:spPr bwMode="auto">
          <a:xfrm>
            <a:off x="2343150" y="2533650"/>
            <a:ext cx="1647825" cy="495300"/>
          </a:xfrm>
          <a:prstGeom prst="wedgeRoundRectCallout">
            <a:avLst>
              <a:gd name="adj1" fmla="val 2023"/>
              <a:gd name="adj2" fmla="val -92630"/>
              <a:gd name="adj3" fmla="val 16667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graphicFrame>
        <p:nvGraphicFramePr>
          <p:cNvPr id="22536" name="Object 8"/>
          <p:cNvGraphicFramePr>
            <a:graphicFrameLocks noChangeAspect="1"/>
          </p:cNvGraphicFramePr>
          <p:nvPr/>
        </p:nvGraphicFramePr>
        <p:xfrm>
          <a:off x="1065213" y="4241800"/>
          <a:ext cx="2335212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2" name="Уравнение" r:id="rId8" imgW="1129810" imgH="355446" progId="Equation.3">
                  <p:embed/>
                </p:oleObj>
              </mc:Choice>
              <mc:Fallback>
                <p:oleObj name="Уравнение" r:id="rId8" imgW="1129810" imgH="35544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4241800"/>
                        <a:ext cx="2335212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679450" y="3679825"/>
            <a:ext cx="3651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chemeClr val="accent2"/>
                </a:solidFill>
                <a:latin typeface="Arial" panose="020B0604020202020204" pitchFamily="34" charset="0"/>
              </a:rPr>
              <a:t>Уравнение неразрывности</a:t>
            </a:r>
          </a:p>
        </p:txBody>
      </p:sp>
      <p:grpSp>
        <p:nvGrpSpPr>
          <p:cNvPr id="22538" name="Group 10"/>
          <p:cNvGrpSpPr>
            <a:grpSpLocks/>
          </p:cNvGrpSpPr>
          <p:nvPr/>
        </p:nvGrpSpPr>
        <p:grpSpPr bwMode="auto">
          <a:xfrm>
            <a:off x="4638675" y="3924300"/>
            <a:ext cx="1962150" cy="1695450"/>
            <a:chOff x="138" y="1050"/>
            <a:chExt cx="954" cy="888"/>
          </a:xfrm>
        </p:grpSpPr>
        <p:sp>
          <p:nvSpPr>
            <p:cNvPr id="22544" name="Oval 11"/>
            <p:cNvSpPr>
              <a:spLocks noChangeArrowheads="1"/>
            </p:cNvSpPr>
            <p:nvPr/>
          </p:nvSpPr>
          <p:spPr bwMode="auto">
            <a:xfrm>
              <a:off x="138" y="1416"/>
              <a:ext cx="954" cy="52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22545" name="Line 12"/>
            <p:cNvSpPr>
              <a:spLocks noChangeShapeType="1"/>
            </p:cNvSpPr>
            <p:nvPr/>
          </p:nvSpPr>
          <p:spPr bwMode="auto">
            <a:xfrm flipV="1">
              <a:off x="708" y="1114"/>
              <a:ext cx="54" cy="3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546" name="Text Box 13"/>
            <p:cNvSpPr txBox="1">
              <a:spLocks noChangeArrowheads="1"/>
            </p:cNvSpPr>
            <p:nvPr/>
          </p:nvSpPr>
          <p:spPr bwMode="auto">
            <a:xfrm>
              <a:off x="446" y="1560"/>
              <a:ext cx="14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ru-RU" sz="2400" b="0" i="1"/>
                <a:t>V</a:t>
              </a:r>
              <a:endParaRPr lang="ru-RU" altLang="ru-RU" sz="2400" b="0" i="1"/>
            </a:p>
          </p:txBody>
        </p:sp>
        <p:graphicFrame>
          <p:nvGraphicFramePr>
            <p:cNvPr id="22547" name="Object 14"/>
            <p:cNvGraphicFramePr>
              <a:graphicFrameLocks noChangeAspect="1"/>
            </p:cNvGraphicFramePr>
            <p:nvPr/>
          </p:nvGraphicFramePr>
          <p:xfrm>
            <a:off x="514" y="1050"/>
            <a:ext cx="31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73" name="Уравнение" r:id="rId10" imgW="228600" imgH="190500" progId="Equation.3">
                    <p:embed/>
                  </p:oleObj>
                </mc:Choice>
                <mc:Fallback>
                  <p:oleObj name="Уравнение" r:id="rId10" imgW="228600" imgH="1905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" y="1050"/>
                          <a:ext cx="31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8" name="Text Box 15"/>
            <p:cNvSpPr txBox="1">
              <a:spLocks noChangeArrowheads="1"/>
            </p:cNvSpPr>
            <p:nvPr/>
          </p:nvSpPr>
          <p:spPr bwMode="auto">
            <a:xfrm>
              <a:off x="258" y="1192"/>
              <a:ext cx="146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ru-RU" sz="2400" b="0" i="1"/>
                <a:t>S</a:t>
              </a:r>
              <a:endParaRPr lang="ru-RU" altLang="ru-RU" sz="2400" b="0" i="1"/>
            </a:p>
          </p:txBody>
        </p:sp>
        <p:sp>
          <p:nvSpPr>
            <p:cNvPr id="22549" name="Line 16"/>
            <p:cNvSpPr>
              <a:spLocks noChangeShapeType="1"/>
            </p:cNvSpPr>
            <p:nvPr/>
          </p:nvSpPr>
          <p:spPr bwMode="auto">
            <a:xfrm flipH="1" flipV="1">
              <a:off x="424" y="1282"/>
              <a:ext cx="120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22539" name="Line 17"/>
          <p:cNvSpPr>
            <a:spLocks noChangeShapeType="1"/>
          </p:cNvSpPr>
          <p:nvPr/>
        </p:nvSpPr>
        <p:spPr bwMode="auto">
          <a:xfrm flipV="1">
            <a:off x="5991225" y="4314825"/>
            <a:ext cx="1524000" cy="70485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40" name="Freeform 18"/>
          <p:cNvSpPr>
            <a:spLocks/>
          </p:cNvSpPr>
          <p:nvPr/>
        </p:nvSpPr>
        <p:spPr bwMode="auto">
          <a:xfrm>
            <a:off x="4924425" y="5019675"/>
            <a:ext cx="2314575" cy="1076325"/>
          </a:xfrm>
          <a:custGeom>
            <a:avLst/>
            <a:gdLst>
              <a:gd name="T0" fmla="*/ 0 w 1458"/>
              <a:gd name="T1" fmla="*/ 2147483646 h 678"/>
              <a:gd name="T2" fmla="*/ 2147483646 w 1458"/>
              <a:gd name="T3" fmla="*/ 2147483646 h 678"/>
              <a:gd name="T4" fmla="*/ 2147483646 w 1458"/>
              <a:gd name="T5" fmla="*/ 2147483646 h 678"/>
              <a:gd name="T6" fmla="*/ 2147483646 w 1458"/>
              <a:gd name="T7" fmla="*/ 2147483646 h 678"/>
              <a:gd name="T8" fmla="*/ 2147483646 w 1458"/>
              <a:gd name="T9" fmla="*/ 2147483646 h 678"/>
              <a:gd name="T10" fmla="*/ 2147483646 w 1458"/>
              <a:gd name="T11" fmla="*/ 0 h 6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58" h="678">
                <a:moveTo>
                  <a:pt x="0" y="678"/>
                </a:moveTo>
                <a:cubicBezTo>
                  <a:pt x="116" y="599"/>
                  <a:pt x="232" y="520"/>
                  <a:pt x="324" y="462"/>
                </a:cubicBezTo>
                <a:cubicBezTo>
                  <a:pt x="416" y="404"/>
                  <a:pt x="445" y="383"/>
                  <a:pt x="552" y="330"/>
                </a:cubicBezTo>
                <a:cubicBezTo>
                  <a:pt x="659" y="277"/>
                  <a:pt x="849" y="192"/>
                  <a:pt x="966" y="144"/>
                </a:cubicBezTo>
                <a:cubicBezTo>
                  <a:pt x="1083" y="96"/>
                  <a:pt x="1172" y="66"/>
                  <a:pt x="1254" y="42"/>
                </a:cubicBezTo>
                <a:cubicBezTo>
                  <a:pt x="1336" y="18"/>
                  <a:pt x="1397" y="9"/>
                  <a:pt x="1458" y="0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41" name="Freeform 19"/>
          <p:cNvSpPr>
            <a:spLocks/>
          </p:cNvSpPr>
          <p:nvPr/>
        </p:nvSpPr>
        <p:spPr bwMode="auto">
          <a:xfrm>
            <a:off x="4692650" y="4692650"/>
            <a:ext cx="2314575" cy="1076325"/>
          </a:xfrm>
          <a:custGeom>
            <a:avLst/>
            <a:gdLst>
              <a:gd name="T0" fmla="*/ 0 w 1458"/>
              <a:gd name="T1" fmla="*/ 2147483646 h 678"/>
              <a:gd name="T2" fmla="*/ 2147483646 w 1458"/>
              <a:gd name="T3" fmla="*/ 2147483646 h 678"/>
              <a:gd name="T4" fmla="*/ 2147483646 w 1458"/>
              <a:gd name="T5" fmla="*/ 2147483646 h 678"/>
              <a:gd name="T6" fmla="*/ 2147483646 w 1458"/>
              <a:gd name="T7" fmla="*/ 2147483646 h 678"/>
              <a:gd name="T8" fmla="*/ 2147483646 w 1458"/>
              <a:gd name="T9" fmla="*/ 2147483646 h 678"/>
              <a:gd name="T10" fmla="*/ 2147483646 w 1458"/>
              <a:gd name="T11" fmla="*/ 0 h 6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58" h="678">
                <a:moveTo>
                  <a:pt x="0" y="678"/>
                </a:moveTo>
                <a:cubicBezTo>
                  <a:pt x="116" y="599"/>
                  <a:pt x="232" y="520"/>
                  <a:pt x="324" y="462"/>
                </a:cubicBezTo>
                <a:cubicBezTo>
                  <a:pt x="416" y="404"/>
                  <a:pt x="445" y="383"/>
                  <a:pt x="552" y="330"/>
                </a:cubicBezTo>
                <a:cubicBezTo>
                  <a:pt x="659" y="277"/>
                  <a:pt x="849" y="192"/>
                  <a:pt x="966" y="144"/>
                </a:cubicBezTo>
                <a:cubicBezTo>
                  <a:pt x="1083" y="96"/>
                  <a:pt x="1172" y="66"/>
                  <a:pt x="1254" y="42"/>
                </a:cubicBezTo>
                <a:cubicBezTo>
                  <a:pt x="1336" y="18"/>
                  <a:pt x="1397" y="9"/>
                  <a:pt x="1458" y="0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542" name="Freeform 20"/>
          <p:cNvSpPr>
            <a:spLocks/>
          </p:cNvSpPr>
          <p:nvPr/>
        </p:nvSpPr>
        <p:spPr bwMode="auto">
          <a:xfrm>
            <a:off x="4435475" y="4349750"/>
            <a:ext cx="2314575" cy="1076325"/>
          </a:xfrm>
          <a:custGeom>
            <a:avLst/>
            <a:gdLst>
              <a:gd name="T0" fmla="*/ 0 w 1458"/>
              <a:gd name="T1" fmla="*/ 2147483646 h 678"/>
              <a:gd name="T2" fmla="*/ 2147483646 w 1458"/>
              <a:gd name="T3" fmla="*/ 2147483646 h 678"/>
              <a:gd name="T4" fmla="*/ 2147483646 w 1458"/>
              <a:gd name="T5" fmla="*/ 2147483646 h 678"/>
              <a:gd name="T6" fmla="*/ 2147483646 w 1458"/>
              <a:gd name="T7" fmla="*/ 2147483646 h 678"/>
              <a:gd name="T8" fmla="*/ 2147483646 w 1458"/>
              <a:gd name="T9" fmla="*/ 2147483646 h 678"/>
              <a:gd name="T10" fmla="*/ 2147483646 w 1458"/>
              <a:gd name="T11" fmla="*/ 0 h 6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58" h="678">
                <a:moveTo>
                  <a:pt x="0" y="678"/>
                </a:moveTo>
                <a:cubicBezTo>
                  <a:pt x="116" y="599"/>
                  <a:pt x="232" y="520"/>
                  <a:pt x="324" y="462"/>
                </a:cubicBezTo>
                <a:cubicBezTo>
                  <a:pt x="416" y="404"/>
                  <a:pt x="445" y="383"/>
                  <a:pt x="552" y="330"/>
                </a:cubicBezTo>
                <a:cubicBezTo>
                  <a:pt x="659" y="277"/>
                  <a:pt x="849" y="192"/>
                  <a:pt x="966" y="144"/>
                </a:cubicBezTo>
                <a:cubicBezTo>
                  <a:pt x="1083" y="96"/>
                  <a:pt x="1172" y="66"/>
                  <a:pt x="1254" y="42"/>
                </a:cubicBezTo>
                <a:cubicBezTo>
                  <a:pt x="1336" y="18"/>
                  <a:pt x="1397" y="9"/>
                  <a:pt x="1458" y="0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22543" name="Object 21"/>
          <p:cNvGraphicFramePr>
            <a:graphicFrameLocks noChangeAspect="1"/>
          </p:cNvGraphicFramePr>
          <p:nvPr/>
        </p:nvGraphicFramePr>
        <p:xfrm>
          <a:off x="6915150" y="3975100"/>
          <a:ext cx="5508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4" name="Уравнение" r:id="rId12" imgW="215619" imgH="215619" progId="Equation.3">
                  <p:embed/>
                </p:oleObj>
              </mc:Choice>
              <mc:Fallback>
                <p:oleObj name="Уравнение" r:id="rId12" imgW="215619" imgH="21561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5150" y="3975100"/>
                        <a:ext cx="5508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0" y="4445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Препроцессорная подготовка (1)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146050" y="623888"/>
            <a:ext cx="73342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 b="0" u="sng">
                <a:latin typeface="Arial" panose="020B0604020202020204" pitchFamily="34" charset="0"/>
              </a:rPr>
              <a:t>Задача</a:t>
            </a:r>
            <a:r>
              <a:rPr lang="ru-RU" altLang="ru-RU" sz="2200" b="0">
                <a:latin typeface="Arial" panose="020B0604020202020204" pitchFamily="34" charset="0"/>
              </a:rPr>
              <a:t>: течение в начальном участке плоского канала</a:t>
            </a:r>
          </a:p>
        </p:txBody>
      </p:sp>
      <p:grpSp>
        <p:nvGrpSpPr>
          <p:cNvPr id="178180" name="Group 4"/>
          <p:cNvGrpSpPr>
            <a:grpSpLocks/>
          </p:cNvGrpSpPr>
          <p:nvPr/>
        </p:nvGrpSpPr>
        <p:grpSpPr bwMode="auto">
          <a:xfrm>
            <a:off x="190500" y="4191000"/>
            <a:ext cx="8389938" cy="766763"/>
            <a:chOff x="120" y="2510"/>
            <a:chExt cx="5285" cy="483"/>
          </a:xfrm>
        </p:grpSpPr>
        <p:sp>
          <p:nvSpPr>
            <p:cNvPr id="24619" name="Text Box 5"/>
            <p:cNvSpPr txBox="1">
              <a:spLocks noChangeArrowheads="1"/>
            </p:cNvSpPr>
            <p:nvPr/>
          </p:nvSpPr>
          <p:spPr bwMode="auto">
            <a:xfrm>
              <a:off x="120" y="2510"/>
              <a:ext cx="219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ru-RU" altLang="ru-RU" sz="2200" b="0" u="sng">
                  <a:latin typeface="Arial" panose="020B0604020202020204" pitchFamily="34" charset="0"/>
                </a:rPr>
                <a:t>Математическая модель</a:t>
              </a:r>
              <a:r>
                <a:rPr lang="ru-RU" altLang="ru-RU" sz="2200" b="0"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24620" name="Text Box 6"/>
            <p:cNvSpPr txBox="1">
              <a:spLocks noChangeArrowheads="1"/>
            </p:cNvSpPr>
            <p:nvPr/>
          </p:nvSpPr>
          <p:spPr bwMode="auto">
            <a:xfrm>
              <a:off x="2240" y="2513"/>
              <a:ext cx="3165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ru-RU" altLang="ru-RU" sz="2200" b="0">
                  <a:latin typeface="Arial" panose="020B0604020202020204" pitchFamily="34" charset="0"/>
                </a:rPr>
                <a:t>стационарное ламинарное течение несжимаемой жидкости</a:t>
              </a:r>
            </a:p>
          </p:txBody>
        </p:sp>
      </p:grpSp>
      <p:sp>
        <p:nvSpPr>
          <p:cNvPr id="178183" name="Text Box 7"/>
          <p:cNvSpPr txBox="1">
            <a:spLocks noChangeArrowheads="1"/>
          </p:cNvSpPr>
          <p:nvPr/>
        </p:nvSpPr>
        <p:spPr bwMode="auto">
          <a:xfrm>
            <a:off x="455613" y="5716588"/>
            <a:ext cx="8175625" cy="787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lang="ru-RU" altLang="ru-RU" sz="2200" b="0">
                <a:latin typeface="Arial" panose="020B0604020202020204" pitchFamily="34" charset="0"/>
              </a:rPr>
              <a:t>Всё это – п.1. Общая постановка задачи. Формулировка приближенной физической модели. </a:t>
            </a:r>
          </a:p>
        </p:txBody>
      </p:sp>
      <p:grpSp>
        <p:nvGrpSpPr>
          <p:cNvPr id="178184" name="Group 8"/>
          <p:cNvGrpSpPr>
            <a:grpSpLocks/>
          </p:cNvGrpSpPr>
          <p:nvPr/>
        </p:nvGrpSpPr>
        <p:grpSpPr bwMode="auto">
          <a:xfrm>
            <a:off x="192088" y="1584325"/>
            <a:ext cx="8388350" cy="3854450"/>
            <a:chOff x="113" y="931"/>
            <a:chExt cx="5284" cy="2235"/>
          </a:xfrm>
        </p:grpSpPr>
        <p:sp>
          <p:nvSpPr>
            <p:cNvPr id="24611" name="Text Box 9"/>
            <p:cNvSpPr txBox="1">
              <a:spLocks noChangeArrowheads="1"/>
            </p:cNvSpPr>
            <p:nvPr/>
          </p:nvSpPr>
          <p:spPr bwMode="auto">
            <a:xfrm>
              <a:off x="113" y="2897"/>
              <a:ext cx="252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ru-RU" altLang="ru-RU" sz="2200" b="0" u="sng">
                  <a:latin typeface="Arial" panose="020B0604020202020204" pitchFamily="34" charset="0"/>
                </a:rPr>
                <a:t>Граничное условие</a:t>
              </a:r>
              <a:r>
                <a:rPr lang="ru-RU" altLang="ru-RU" sz="2200" b="0">
                  <a:latin typeface="Arial" panose="020B0604020202020204" pitchFamily="34" charset="0"/>
                </a:rPr>
                <a:t> на входе:</a:t>
              </a:r>
            </a:p>
          </p:txBody>
        </p:sp>
        <p:sp>
          <p:nvSpPr>
            <p:cNvPr id="24612" name="Text Box 10"/>
            <p:cNvSpPr txBox="1">
              <a:spLocks noChangeArrowheads="1"/>
            </p:cNvSpPr>
            <p:nvPr/>
          </p:nvSpPr>
          <p:spPr bwMode="auto">
            <a:xfrm>
              <a:off x="2545" y="2897"/>
              <a:ext cx="2852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ru-RU" altLang="ru-RU" sz="2200" b="0" u="sng">
                  <a:latin typeface="Arial" panose="020B0604020202020204" pitchFamily="34" charset="0"/>
                </a:rPr>
                <a:t>однородный</a:t>
              </a:r>
              <a:r>
                <a:rPr lang="ru-RU" altLang="ru-RU" sz="2200" b="0">
                  <a:latin typeface="Arial" panose="020B0604020202020204" pitchFamily="34" charset="0"/>
                </a:rPr>
                <a:t> профиль скорости </a:t>
              </a:r>
              <a:r>
                <a:rPr lang="en-US" altLang="ru-RU" sz="2200" b="0">
                  <a:latin typeface="Arial" panose="020B0604020202020204" pitchFamily="34" charset="0"/>
                </a:rPr>
                <a:t>V</a:t>
              </a:r>
              <a:endParaRPr lang="ru-RU" altLang="ru-RU" sz="2200" b="0">
                <a:latin typeface="Arial" panose="020B0604020202020204" pitchFamily="34" charset="0"/>
              </a:endParaRPr>
            </a:p>
          </p:txBody>
        </p:sp>
        <p:sp>
          <p:nvSpPr>
            <p:cNvPr id="24613" name="Line 11"/>
            <p:cNvSpPr>
              <a:spLocks noChangeShapeType="1"/>
            </p:cNvSpPr>
            <p:nvPr/>
          </p:nvSpPr>
          <p:spPr bwMode="auto">
            <a:xfrm>
              <a:off x="937" y="93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614" name="Line 12"/>
            <p:cNvSpPr>
              <a:spLocks noChangeShapeType="1"/>
            </p:cNvSpPr>
            <p:nvPr/>
          </p:nvSpPr>
          <p:spPr bwMode="auto">
            <a:xfrm>
              <a:off x="937" y="106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615" name="Line 13"/>
            <p:cNvSpPr>
              <a:spLocks noChangeShapeType="1"/>
            </p:cNvSpPr>
            <p:nvPr/>
          </p:nvSpPr>
          <p:spPr bwMode="auto">
            <a:xfrm>
              <a:off x="937" y="1204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616" name="Line 14"/>
            <p:cNvSpPr>
              <a:spLocks noChangeShapeType="1"/>
            </p:cNvSpPr>
            <p:nvPr/>
          </p:nvSpPr>
          <p:spPr bwMode="auto">
            <a:xfrm>
              <a:off x="937" y="134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617" name="Line 15"/>
            <p:cNvSpPr>
              <a:spLocks noChangeShapeType="1"/>
            </p:cNvSpPr>
            <p:nvPr/>
          </p:nvSpPr>
          <p:spPr bwMode="auto">
            <a:xfrm>
              <a:off x="937" y="147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618" name="Text Box 16"/>
            <p:cNvSpPr txBox="1">
              <a:spLocks noChangeArrowheads="1"/>
            </p:cNvSpPr>
            <p:nvPr/>
          </p:nvSpPr>
          <p:spPr bwMode="auto">
            <a:xfrm>
              <a:off x="1205" y="106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 b="0">
                  <a:latin typeface="Arial" panose="020B0604020202020204" pitchFamily="34" charset="0"/>
                </a:rPr>
                <a:t>V</a:t>
              </a:r>
              <a:endParaRPr lang="ru-RU" altLang="ru-RU" sz="2000" b="0">
                <a:latin typeface="Arial" panose="020B0604020202020204" pitchFamily="34" charset="0"/>
              </a:endParaRPr>
            </a:p>
          </p:txBody>
        </p:sp>
      </p:grpSp>
      <p:sp>
        <p:nvSpPr>
          <p:cNvPr id="24583" name="Oval 17"/>
          <p:cNvSpPr>
            <a:spLocks noChangeArrowheads="1"/>
          </p:cNvSpPr>
          <p:nvPr/>
        </p:nvSpPr>
        <p:spPr bwMode="auto">
          <a:xfrm>
            <a:off x="1449388" y="258921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24584" name="Oval 18"/>
          <p:cNvSpPr>
            <a:spLocks noChangeArrowheads="1"/>
          </p:cNvSpPr>
          <p:nvPr/>
        </p:nvSpPr>
        <p:spPr bwMode="auto">
          <a:xfrm>
            <a:off x="1449388" y="14271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24585" name="Oval 19"/>
          <p:cNvSpPr>
            <a:spLocks noChangeArrowheads="1"/>
          </p:cNvSpPr>
          <p:nvPr/>
        </p:nvSpPr>
        <p:spPr bwMode="auto">
          <a:xfrm>
            <a:off x="7138988" y="257651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24586" name="Oval 20"/>
          <p:cNvSpPr>
            <a:spLocks noChangeArrowheads="1"/>
          </p:cNvSpPr>
          <p:nvPr/>
        </p:nvSpPr>
        <p:spPr bwMode="auto">
          <a:xfrm>
            <a:off x="7138988" y="14144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24587" name="AutoShape 21"/>
          <p:cNvSpPr>
            <a:spLocks noChangeArrowheads="1"/>
          </p:cNvSpPr>
          <p:nvPr/>
        </p:nvSpPr>
        <p:spPr bwMode="auto">
          <a:xfrm>
            <a:off x="414338" y="1905000"/>
            <a:ext cx="935037" cy="239713"/>
          </a:xfrm>
          <a:prstGeom prst="rightArrow">
            <a:avLst>
              <a:gd name="adj1" fmla="val 50000"/>
              <a:gd name="adj2" fmla="val 97516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24588" name="AutoShape 22"/>
          <p:cNvSpPr>
            <a:spLocks noChangeArrowheads="1"/>
          </p:cNvSpPr>
          <p:nvPr/>
        </p:nvSpPr>
        <p:spPr bwMode="auto">
          <a:xfrm>
            <a:off x="7308850" y="1909763"/>
            <a:ext cx="935038" cy="239712"/>
          </a:xfrm>
          <a:prstGeom prst="rightArrow">
            <a:avLst>
              <a:gd name="adj1" fmla="val 50000"/>
              <a:gd name="adj2" fmla="val 97517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178199" name="Text Box 23"/>
          <p:cNvSpPr txBox="1">
            <a:spLocks noChangeArrowheads="1"/>
          </p:cNvSpPr>
          <p:nvPr/>
        </p:nvSpPr>
        <p:spPr bwMode="auto">
          <a:xfrm>
            <a:off x="192088" y="3227388"/>
            <a:ext cx="26352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 b="0" u="sng">
                <a:latin typeface="Arial" panose="020B0604020202020204" pitchFamily="34" charset="0"/>
              </a:rPr>
              <a:t>Исходные данные</a:t>
            </a:r>
            <a:r>
              <a:rPr lang="ru-RU" altLang="ru-RU" sz="2200" b="0">
                <a:latin typeface="Arial" panose="020B0604020202020204" pitchFamily="34" charset="0"/>
              </a:rPr>
              <a:t>:</a:t>
            </a:r>
          </a:p>
        </p:txBody>
      </p:sp>
      <p:grpSp>
        <p:nvGrpSpPr>
          <p:cNvPr id="178200" name="Group 24"/>
          <p:cNvGrpSpPr>
            <a:grpSpLocks/>
          </p:cNvGrpSpPr>
          <p:nvPr/>
        </p:nvGrpSpPr>
        <p:grpSpPr bwMode="auto">
          <a:xfrm>
            <a:off x="2719388" y="1485900"/>
            <a:ext cx="6353175" cy="2173288"/>
            <a:chOff x="1713" y="936"/>
            <a:chExt cx="4002" cy="1369"/>
          </a:xfrm>
        </p:grpSpPr>
        <p:sp>
          <p:nvSpPr>
            <p:cNvPr id="24607" name="Line 25"/>
            <p:cNvSpPr>
              <a:spLocks noChangeShapeType="1"/>
            </p:cNvSpPr>
            <p:nvPr/>
          </p:nvSpPr>
          <p:spPr bwMode="auto">
            <a:xfrm>
              <a:off x="2773" y="936"/>
              <a:ext cx="0" cy="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608" name="Text Box 26"/>
            <p:cNvSpPr txBox="1">
              <a:spLocks noChangeArrowheads="1"/>
            </p:cNvSpPr>
            <p:nvPr/>
          </p:nvSpPr>
          <p:spPr bwMode="auto">
            <a:xfrm>
              <a:off x="1713" y="2036"/>
              <a:ext cx="4002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ru-RU" altLang="ru-RU" sz="2200" b="0">
                  <a:latin typeface="Arial" panose="020B0604020202020204" pitchFamily="34" charset="0"/>
                </a:rPr>
                <a:t>высота канала H, расход </a:t>
              </a:r>
              <a:r>
                <a:rPr lang="en-US" altLang="ru-RU" sz="2200" b="0">
                  <a:latin typeface="Arial" panose="020B0604020202020204" pitchFamily="34" charset="0"/>
                </a:rPr>
                <a:t>Q</a:t>
              </a:r>
              <a:r>
                <a:rPr lang="ru-RU" altLang="ru-RU" sz="2200" b="0">
                  <a:latin typeface="Arial" panose="020B0604020202020204" pitchFamily="34" charset="0"/>
                </a:rPr>
                <a:t>,</a:t>
              </a:r>
              <a:r>
                <a:rPr lang="en-US" altLang="ru-RU" sz="2200" b="0">
                  <a:latin typeface="Arial" panose="020B0604020202020204" pitchFamily="34" charset="0"/>
                </a:rPr>
                <a:t> </a:t>
              </a:r>
              <a:r>
                <a:rPr lang="ru-RU" altLang="ru-RU" sz="2200" b="0">
                  <a:latin typeface="Arial" panose="020B0604020202020204" pitchFamily="34" charset="0"/>
                </a:rPr>
                <a:t>свойства жидкости</a:t>
              </a:r>
            </a:p>
          </p:txBody>
        </p:sp>
        <p:sp>
          <p:nvSpPr>
            <p:cNvPr id="24609" name="Text Box 27"/>
            <p:cNvSpPr txBox="1">
              <a:spLocks noChangeArrowheads="1"/>
            </p:cNvSpPr>
            <p:nvPr/>
          </p:nvSpPr>
          <p:spPr bwMode="auto">
            <a:xfrm>
              <a:off x="2756" y="114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 b="0">
                  <a:latin typeface="Arial" panose="020B0604020202020204" pitchFamily="34" charset="0"/>
                </a:rPr>
                <a:t>H</a:t>
              </a:r>
              <a:endParaRPr lang="ru-RU" altLang="ru-RU" sz="2000" b="0">
                <a:latin typeface="Arial" panose="020B0604020202020204" pitchFamily="34" charset="0"/>
              </a:endParaRPr>
            </a:p>
          </p:txBody>
        </p:sp>
        <p:sp>
          <p:nvSpPr>
            <p:cNvPr id="24610" name="Text Box 28"/>
            <p:cNvSpPr txBox="1">
              <a:spLocks noChangeArrowheads="1"/>
            </p:cNvSpPr>
            <p:nvPr/>
          </p:nvSpPr>
          <p:spPr bwMode="auto">
            <a:xfrm>
              <a:off x="4740" y="1296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2400" b="0">
                  <a:latin typeface="Arial" panose="020B0604020202020204" pitchFamily="34" charset="0"/>
                </a:rPr>
                <a:t>Q</a:t>
              </a:r>
              <a:endParaRPr lang="ru-RU" altLang="ru-RU" sz="2400" b="0">
                <a:latin typeface="Arial" panose="020B0604020202020204" pitchFamily="34" charset="0"/>
              </a:endParaRPr>
            </a:p>
          </p:txBody>
        </p:sp>
      </p:grpSp>
      <p:sp>
        <p:nvSpPr>
          <p:cNvPr id="24591" name="AutoShape 29"/>
          <p:cNvSpPr>
            <a:spLocks noChangeArrowheads="1"/>
          </p:cNvSpPr>
          <p:nvPr/>
        </p:nvSpPr>
        <p:spPr bwMode="auto">
          <a:xfrm>
            <a:off x="774700" y="2405063"/>
            <a:ext cx="358775" cy="4476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4592" name="AutoShape 30"/>
          <p:cNvSpPr>
            <a:spLocks noChangeArrowheads="1"/>
          </p:cNvSpPr>
          <p:nvPr/>
        </p:nvSpPr>
        <p:spPr bwMode="auto">
          <a:xfrm flipV="1">
            <a:off x="779463" y="1122363"/>
            <a:ext cx="358775" cy="509587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4593" name="Line 31"/>
          <p:cNvSpPr>
            <a:spLocks noChangeShapeType="1"/>
          </p:cNvSpPr>
          <p:nvPr/>
        </p:nvSpPr>
        <p:spPr bwMode="auto">
          <a:xfrm>
            <a:off x="1492250" y="1460500"/>
            <a:ext cx="568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pSp>
        <p:nvGrpSpPr>
          <p:cNvPr id="178208" name="Group 32"/>
          <p:cNvGrpSpPr>
            <a:grpSpLocks/>
          </p:cNvGrpSpPr>
          <p:nvPr/>
        </p:nvGrpSpPr>
        <p:grpSpPr bwMode="auto">
          <a:xfrm>
            <a:off x="185738" y="1244600"/>
            <a:ext cx="8788400" cy="2855913"/>
            <a:chOff x="117" y="784"/>
            <a:chExt cx="5536" cy="1799"/>
          </a:xfrm>
        </p:grpSpPr>
        <p:sp>
          <p:nvSpPr>
            <p:cNvPr id="24596" name="Line 33"/>
            <p:cNvSpPr>
              <a:spLocks noChangeShapeType="1"/>
            </p:cNvSpPr>
            <p:nvPr/>
          </p:nvSpPr>
          <p:spPr bwMode="auto">
            <a:xfrm>
              <a:off x="937" y="1650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597" name="Line 34"/>
            <p:cNvSpPr>
              <a:spLocks noChangeShapeType="1"/>
            </p:cNvSpPr>
            <p:nvPr/>
          </p:nvSpPr>
          <p:spPr bwMode="auto">
            <a:xfrm>
              <a:off x="4521" y="1650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598" name="Rectangle 35"/>
            <p:cNvSpPr>
              <a:spLocks noChangeArrowheads="1"/>
            </p:cNvSpPr>
            <p:nvPr/>
          </p:nvSpPr>
          <p:spPr bwMode="auto">
            <a:xfrm>
              <a:off x="937" y="921"/>
              <a:ext cx="3584" cy="7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24599" name="Text Box 36"/>
            <p:cNvSpPr txBox="1">
              <a:spLocks noChangeArrowheads="1"/>
            </p:cNvSpPr>
            <p:nvPr/>
          </p:nvSpPr>
          <p:spPr bwMode="auto">
            <a:xfrm>
              <a:off x="117" y="2309"/>
              <a:ext cx="204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ru-RU" altLang="ru-RU" sz="2200" b="0" u="sng">
                  <a:latin typeface="Arial" panose="020B0604020202020204" pitchFamily="34" charset="0"/>
                </a:rPr>
                <a:t>Построение геометрии</a:t>
              </a:r>
              <a:r>
                <a:rPr lang="ru-RU" altLang="ru-RU" sz="2200" b="0"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24600" name="Text Box 37"/>
            <p:cNvSpPr txBox="1">
              <a:spLocks noChangeArrowheads="1"/>
            </p:cNvSpPr>
            <p:nvPr/>
          </p:nvSpPr>
          <p:spPr bwMode="auto">
            <a:xfrm>
              <a:off x="2108" y="2312"/>
              <a:ext cx="3545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ru-RU" altLang="ru-RU" sz="2200" b="0">
                  <a:latin typeface="Arial" panose="020B0604020202020204" pitchFamily="34" charset="0"/>
                </a:rPr>
                <a:t>определение длины расчетной области </a:t>
              </a:r>
              <a:r>
                <a:rPr lang="en-US" altLang="ru-RU" sz="2200" b="0">
                  <a:latin typeface="Arial" panose="020B0604020202020204" pitchFamily="34" charset="0"/>
                </a:rPr>
                <a:t>L</a:t>
              </a:r>
              <a:endParaRPr lang="ru-RU" altLang="ru-RU" sz="2200" b="0">
                <a:latin typeface="Arial" panose="020B0604020202020204" pitchFamily="34" charset="0"/>
              </a:endParaRPr>
            </a:p>
          </p:txBody>
        </p:sp>
        <p:sp>
          <p:nvSpPr>
            <p:cNvPr id="24601" name="Line 38"/>
            <p:cNvSpPr>
              <a:spLocks noChangeShapeType="1"/>
            </p:cNvSpPr>
            <p:nvPr/>
          </p:nvSpPr>
          <p:spPr bwMode="auto">
            <a:xfrm>
              <a:off x="937" y="1877"/>
              <a:ext cx="3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602" name="Text Box 39"/>
            <p:cNvSpPr txBox="1">
              <a:spLocks noChangeArrowheads="1"/>
            </p:cNvSpPr>
            <p:nvPr/>
          </p:nvSpPr>
          <p:spPr bwMode="auto">
            <a:xfrm>
              <a:off x="2419" y="1664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 b="0">
                  <a:latin typeface="Arial" panose="020B0604020202020204" pitchFamily="34" charset="0"/>
                </a:rPr>
                <a:t>L</a:t>
              </a:r>
              <a:endParaRPr lang="ru-RU" altLang="ru-RU" sz="2000" b="0">
                <a:latin typeface="Arial" panose="020B0604020202020204" pitchFamily="34" charset="0"/>
              </a:endParaRPr>
            </a:p>
          </p:txBody>
        </p:sp>
        <p:sp>
          <p:nvSpPr>
            <p:cNvPr id="24603" name="Text Box 40"/>
            <p:cNvSpPr txBox="1">
              <a:spLocks noChangeArrowheads="1"/>
            </p:cNvSpPr>
            <p:nvPr/>
          </p:nvSpPr>
          <p:spPr bwMode="auto">
            <a:xfrm>
              <a:off x="756" y="1544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 b="0">
                  <a:latin typeface="Arial" panose="020B0604020202020204" pitchFamily="34" charset="0"/>
                </a:rPr>
                <a:t>A</a:t>
              </a:r>
              <a:endParaRPr lang="ru-RU" altLang="ru-RU" sz="2000" b="0">
                <a:latin typeface="Arial" panose="020B0604020202020204" pitchFamily="34" charset="0"/>
              </a:endParaRPr>
            </a:p>
          </p:txBody>
        </p:sp>
        <p:sp>
          <p:nvSpPr>
            <p:cNvPr id="24604" name="Text Box 41"/>
            <p:cNvSpPr txBox="1">
              <a:spLocks noChangeArrowheads="1"/>
            </p:cNvSpPr>
            <p:nvPr/>
          </p:nvSpPr>
          <p:spPr bwMode="auto">
            <a:xfrm>
              <a:off x="736" y="788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 b="0">
                  <a:latin typeface="Arial" panose="020B0604020202020204" pitchFamily="34" charset="0"/>
                </a:rPr>
                <a:t>B</a:t>
              </a:r>
              <a:endParaRPr lang="ru-RU" altLang="ru-RU" sz="2000" b="0">
                <a:latin typeface="Arial" panose="020B0604020202020204" pitchFamily="34" charset="0"/>
              </a:endParaRPr>
            </a:p>
          </p:txBody>
        </p:sp>
        <p:sp>
          <p:nvSpPr>
            <p:cNvPr id="24605" name="Text Box 42"/>
            <p:cNvSpPr txBox="1">
              <a:spLocks noChangeArrowheads="1"/>
            </p:cNvSpPr>
            <p:nvPr/>
          </p:nvSpPr>
          <p:spPr bwMode="auto">
            <a:xfrm>
              <a:off x="4508" y="1532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 b="0">
                  <a:latin typeface="Arial" panose="020B0604020202020204" pitchFamily="34" charset="0"/>
                </a:rPr>
                <a:t>C</a:t>
              </a:r>
              <a:endParaRPr lang="ru-RU" altLang="ru-RU" sz="2000" b="0">
                <a:latin typeface="Arial" panose="020B0604020202020204" pitchFamily="34" charset="0"/>
              </a:endParaRPr>
            </a:p>
          </p:txBody>
        </p:sp>
        <p:sp>
          <p:nvSpPr>
            <p:cNvPr id="24606" name="Text Box 43"/>
            <p:cNvSpPr txBox="1">
              <a:spLocks noChangeArrowheads="1"/>
            </p:cNvSpPr>
            <p:nvPr/>
          </p:nvSpPr>
          <p:spPr bwMode="auto">
            <a:xfrm>
              <a:off x="4512" y="784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 b="0">
                  <a:latin typeface="Arial" panose="020B0604020202020204" pitchFamily="34" charset="0"/>
                </a:rPr>
                <a:t>D</a:t>
              </a:r>
              <a:endParaRPr lang="ru-RU" altLang="ru-RU" sz="2000" b="0">
                <a:latin typeface="Arial" panose="020B0604020202020204" pitchFamily="34" charset="0"/>
              </a:endParaRPr>
            </a:p>
          </p:txBody>
        </p:sp>
      </p:grpSp>
      <p:sp>
        <p:nvSpPr>
          <p:cNvPr id="24595" name="Line 44"/>
          <p:cNvSpPr>
            <a:spLocks noChangeShapeType="1"/>
          </p:cNvSpPr>
          <p:nvPr/>
        </p:nvSpPr>
        <p:spPr bwMode="auto">
          <a:xfrm>
            <a:off x="1492250" y="2616200"/>
            <a:ext cx="568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1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1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1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1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1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3" grpId="0" animBg="1"/>
      <p:bldP spid="1781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0" y="4445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Препроцессорная подготовка</a:t>
            </a:r>
            <a:r>
              <a:rPr lang="en-US" altLang="ru-RU" sz="2600">
                <a:latin typeface="Arial" panose="020B0604020202020204" pitchFamily="34" charset="0"/>
              </a:rPr>
              <a:t> (2)</a:t>
            </a:r>
            <a:endParaRPr lang="ru-RU" altLang="ru-RU" sz="2600">
              <a:latin typeface="Arial" panose="020B0604020202020204" pitchFamily="34" charset="0"/>
            </a:endParaRPr>
          </a:p>
        </p:txBody>
      </p:sp>
      <p:sp>
        <p:nvSpPr>
          <p:cNvPr id="26627" name="Rectangle 45"/>
          <p:cNvSpPr>
            <a:spLocks noChangeArrowheads="1"/>
          </p:cNvSpPr>
          <p:nvPr/>
        </p:nvSpPr>
        <p:spPr bwMode="auto">
          <a:xfrm>
            <a:off x="146050" y="623888"/>
            <a:ext cx="73342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 b="0" u="sng">
                <a:latin typeface="Arial" panose="020B0604020202020204" pitchFamily="34" charset="0"/>
              </a:rPr>
              <a:t>Задача</a:t>
            </a:r>
            <a:r>
              <a:rPr lang="ru-RU" altLang="ru-RU" sz="2200" b="0">
                <a:latin typeface="Arial" panose="020B0604020202020204" pitchFamily="34" charset="0"/>
              </a:rPr>
              <a:t>: течение в начальном участке плоского канала</a:t>
            </a:r>
          </a:p>
        </p:txBody>
      </p:sp>
      <p:sp>
        <p:nvSpPr>
          <p:cNvPr id="26628" name="Text Box 47"/>
          <p:cNvSpPr txBox="1">
            <a:spLocks noChangeArrowheads="1"/>
          </p:cNvSpPr>
          <p:nvPr/>
        </p:nvSpPr>
        <p:spPr bwMode="auto">
          <a:xfrm>
            <a:off x="168275" y="1069975"/>
            <a:ext cx="56896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 b="0">
                <a:latin typeface="Arial" panose="020B0604020202020204" pitchFamily="34" charset="0"/>
              </a:rPr>
              <a:t>Построение геометрии и расчетной сетки:</a:t>
            </a:r>
          </a:p>
        </p:txBody>
      </p:sp>
      <p:graphicFrame>
        <p:nvGraphicFramePr>
          <p:cNvPr id="26629" name="Object 49"/>
          <p:cNvGraphicFramePr>
            <a:graphicFrameLocks noChangeAspect="1"/>
          </p:cNvGraphicFramePr>
          <p:nvPr/>
        </p:nvGraphicFramePr>
        <p:xfrm>
          <a:off x="271463" y="1633538"/>
          <a:ext cx="7237412" cy="335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5" name="Точечный рисунок" r:id="rId4" imgW="10364647" imgH="4809524" progId="Paint.Picture">
                  <p:embed/>
                </p:oleObj>
              </mc:Choice>
              <mc:Fallback>
                <p:oleObj name="Точечный рисунок" r:id="rId4" imgW="10364647" imgH="4809524" progId="Paint.Picture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3" y="1633538"/>
                        <a:ext cx="7237412" cy="335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51"/>
          <p:cNvGraphicFramePr>
            <a:graphicFrameLocks noChangeAspect="1"/>
          </p:cNvGraphicFramePr>
          <p:nvPr/>
        </p:nvGraphicFramePr>
        <p:xfrm>
          <a:off x="2913063" y="4852988"/>
          <a:ext cx="5892800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6" name="Точечный рисунок" r:id="rId6" imgW="7609524" imgH="2333333" progId="Paint.Picture">
                  <p:embed/>
                </p:oleObj>
              </mc:Choice>
              <mc:Fallback>
                <p:oleObj name="Точечный рисунок" r:id="rId6" imgW="7609524" imgH="2333333" progId="Paint.Picture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4852988"/>
                        <a:ext cx="5892800" cy="180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Line 52"/>
          <p:cNvSpPr>
            <a:spLocks noChangeShapeType="1"/>
          </p:cNvSpPr>
          <p:nvPr/>
        </p:nvSpPr>
        <p:spPr bwMode="auto">
          <a:xfrm flipH="1" flipV="1">
            <a:off x="2371725" y="4406900"/>
            <a:ext cx="654050" cy="533400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632" name="Line 53"/>
          <p:cNvSpPr>
            <a:spLocks noChangeShapeType="1"/>
          </p:cNvSpPr>
          <p:nvPr/>
        </p:nvSpPr>
        <p:spPr bwMode="auto">
          <a:xfrm>
            <a:off x="3146425" y="6556375"/>
            <a:ext cx="1828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633" name="Text Box 54"/>
          <p:cNvSpPr txBox="1">
            <a:spLocks noChangeArrowheads="1"/>
          </p:cNvSpPr>
          <p:nvPr/>
        </p:nvSpPr>
        <p:spPr bwMode="auto">
          <a:xfrm>
            <a:off x="4979988" y="6321425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2400">
                <a:latin typeface="Arial" panose="020B0604020202020204" pitchFamily="34" charset="0"/>
              </a:rPr>
              <a:t>I</a:t>
            </a:r>
            <a:endParaRPr lang="ru-RU" altLang="ru-RU" sz="2400">
              <a:latin typeface="Arial" panose="020B0604020202020204" pitchFamily="34" charset="0"/>
            </a:endParaRPr>
          </a:p>
        </p:txBody>
      </p:sp>
      <p:sp>
        <p:nvSpPr>
          <p:cNvPr id="26634" name="Line 55"/>
          <p:cNvSpPr>
            <a:spLocks noChangeShapeType="1"/>
          </p:cNvSpPr>
          <p:nvPr/>
        </p:nvSpPr>
        <p:spPr bwMode="auto">
          <a:xfrm flipH="1" flipV="1">
            <a:off x="3005138" y="5227638"/>
            <a:ext cx="9525" cy="849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635" name="Text Box 56"/>
          <p:cNvSpPr txBox="1">
            <a:spLocks noChangeArrowheads="1"/>
          </p:cNvSpPr>
          <p:nvPr/>
        </p:nvSpPr>
        <p:spPr bwMode="auto">
          <a:xfrm>
            <a:off x="2638425" y="53673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2400">
                <a:latin typeface="Arial" panose="020B0604020202020204" pitchFamily="34" charset="0"/>
              </a:rPr>
              <a:t>J</a:t>
            </a:r>
            <a:endParaRPr lang="ru-RU" altLang="ru-RU" sz="2400">
              <a:latin typeface="Arial" panose="020B0604020202020204" pitchFamily="34" charset="0"/>
            </a:endParaRPr>
          </a:p>
        </p:txBody>
      </p:sp>
      <p:sp>
        <p:nvSpPr>
          <p:cNvPr id="26636" name="Text Box 57"/>
          <p:cNvSpPr txBox="1">
            <a:spLocks noChangeArrowheads="1"/>
          </p:cNvSpPr>
          <p:nvPr/>
        </p:nvSpPr>
        <p:spPr bwMode="auto">
          <a:xfrm>
            <a:off x="-14288" y="6015038"/>
            <a:ext cx="2828926" cy="847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400" b="0">
                <a:latin typeface="Arial" panose="020B0604020202020204" pitchFamily="34" charset="0"/>
              </a:rPr>
              <a:t>На примере программы </a:t>
            </a:r>
            <a:r>
              <a:rPr lang="en-US" altLang="ru-RU" sz="2400">
                <a:latin typeface="Arial" panose="020B0604020202020204" pitchFamily="34" charset="0"/>
              </a:rPr>
              <a:t>FLOS</a:t>
            </a:r>
            <a:endParaRPr lang="ru-RU" altLang="ru-RU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Понятие расчетной сетки</a:t>
            </a:r>
          </a:p>
        </p:txBody>
      </p:sp>
      <p:pic>
        <p:nvPicPr>
          <p:cNvPr id="28675" name="Picture 4" descr="fig_m_face_quadp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4771" r="6999" b="4771"/>
          <a:stretch>
            <a:fillRect/>
          </a:stretch>
        </p:blipFill>
        <p:spPr bwMode="auto">
          <a:xfrm>
            <a:off x="2409825" y="3856038"/>
            <a:ext cx="309562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0" y="530225"/>
            <a:ext cx="91440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 b="0">
                <a:latin typeface="Arial" panose="020B0604020202020204" pitchFamily="34" charset="0"/>
              </a:rPr>
              <a:t>При дискретизации по (1) методу конечных разностей,</a:t>
            </a:r>
            <a:r>
              <a:rPr lang="en-US" altLang="ru-RU" sz="2200" b="0">
                <a:latin typeface="Arial" panose="020B0604020202020204" pitchFamily="34" charset="0"/>
              </a:rPr>
              <a:t> </a:t>
            </a:r>
            <a:r>
              <a:rPr lang="ru-RU" altLang="ru-RU" sz="2200" b="0">
                <a:latin typeface="Arial" panose="020B0604020202020204" pitchFamily="34" charset="0"/>
              </a:rPr>
              <a:t>(2) методу конечных элементов и (3) методу конечных объемов возникает понятие</a:t>
            </a:r>
            <a:r>
              <a:rPr lang="ru-RU" altLang="ru-RU" sz="2200">
                <a:latin typeface="Arial" panose="020B0604020202020204" pitchFamily="34" charset="0"/>
              </a:rPr>
              <a:t> расчетной сетки</a:t>
            </a:r>
            <a:r>
              <a:rPr lang="en-US" altLang="ru-RU" sz="2200">
                <a:latin typeface="Arial" panose="020B0604020202020204" pitchFamily="34" charset="0"/>
              </a:rPr>
              <a:t> </a:t>
            </a:r>
            <a:r>
              <a:rPr lang="en-US" altLang="ru-RU" sz="2200" b="0">
                <a:latin typeface="Arial" panose="020B0604020202020204" pitchFamily="34" charset="0"/>
              </a:rPr>
              <a:t>– </a:t>
            </a:r>
            <a:r>
              <a:rPr lang="ru-RU" altLang="ru-RU" sz="2200" b="0">
                <a:latin typeface="Arial" panose="020B0604020202020204" pitchFamily="34" charset="0"/>
              </a:rPr>
              <a:t>системы дискретных ячеек (узлов), в которых рассчитываются значения переменных </a:t>
            </a:r>
            <a:endParaRPr lang="en-US" altLang="ru-RU" sz="2200" b="0">
              <a:latin typeface="Arial" panose="020B0604020202020204" pitchFamily="34" charset="0"/>
            </a:endParaRPr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0" y="3108325"/>
            <a:ext cx="9144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200">
                <a:latin typeface="Arial" panose="020B0604020202020204" pitchFamily="34" charset="0"/>
              </a:rPr>
              <a:t>Двумерная (2</a:t>
            </a:r>
            <a:r>
              <a:rPr lang="en-US" altLang="ru-RU" sz="2200">
                <a:latin typeface="Arial" panose="020B0604020202020204" pitchFamily="34" charset="0"/>
              </a:rPr>
              <a:t>D</a:t>
            </a:r>
            <a:r>
              <a:rPr lang="ru-RU" altLang="ru-RU" sz="2200">
                <a:latin typeface="Arial" panose="020B0604020202020204" pitchFamily="34" charset="0"/>
              </a:rPr>
              <a:t>)</a:t>
            </a:r>
            <a:r>
              <a:rPr lang="en-US" altLang="ru-RU" sz="2200">
                <a:latin typeface="Arial" panose="020B0604020202020204" pitchFamily="34" charset="0"/>
              </a:rPr>
              <a:t> </a:t>
            </a:r>
            <a:r>
              <a:rPr lang="ru-RU" altLang="ru-RU" sz="2200">
                <a:latin typeface="Arial" panose="020B0604020202020204" pitchFamily="34" charset="0"/>
              </a:rPr>
              <a:t>постановка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871538" y="3519488"/>
            <a:ext cx="348773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 b="0">
                <a:latin typeface="Arial" panose="020B0604020202020204" pitchFamily="34" charset="0"/>
              </a:rPr>
              <a:t>Четырехугольные ячейки</a:t>
            </a:r>
          </a:p>
        </p:txBody>
      </p:sp>
      <p:pic>
        <p:nvPicPr>
          <p:cNvPr id="28679" name="Picture 8" descr="fig_m_face_tripa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8" t="4771" r="13998"/>
          <a:stretch>
            <a:fillRect/>
          </a:stretch>
        </p:blipFill>
        <p:spPr bwMode="auto">
          <a:xfrm>
            <a:off x="5861050" y="3803650"/>
            <a:ext cx="2595563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5513388" y="3519488"/>
            <a:ext cx="284797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 b="0">
                <a:latin typeface="Arial" panose="020B0604020202020204" pitchFamily="34" charset="0"/>
              </a:rPr>
              <a:t>Треугольные ячейки</a:t>
            </a:r>
          </a:p>
        </p:txBody>
      </p:sp>
      <p:pic>
        <p:nvPicPr>
          <p:cNvPr id="28681" name="Picture 10" descr="fig_m_face_quadmap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4771" r="13998" b="9544"/>
          <a:stretch>
            <a:fillRect/>
          </a:stretch>
        </p:blipFill>
        <p:spPr bwMode="auto">
          <a:xfrm>
            <a:off x="0" y="3857625"/>
            <a:ext cx="2624138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0" y="2154238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>
                <a:latin typeface="Arial" panose="020B0604020202020204" pitchFamily="34" charset="0"/>
              </a:rPr>
              <a:t>Расчетная сетка</a:t>
            </a:r>
            <a:r>
              <a:rPr lang="ru-RU" altLang="ru-RU" sz="2200" b="0">
                <a:latin typeface="Arial" panose="020B0604020202020204" pitchFamily="34" charset="0"/>
              </a:rPr>
              <a:t> дает дискретное представление для области течения, подлежащей численному моделированию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0" y="566738"/>
            <a:ext cx="3838575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ru-RU" altLang="ru-RU" sz="2200" b="0" i="1" u="sng">
                <a:latin typeface="Arial" panose="020B0604020202020204" pitchFamily="34" charset="0"/>
              </a:rPr>
              <a:t>Структурированные сетки</a:t>
            </a:r>
            <a:r>
              <a:rPr lang="ru-RU" altLang="ru-RU" sz="2200" b="0">
                <a:latin typeface="Arial" panose="020B0604020202020204" pitchFamily="34" charset="0"/>
              </a:rPr>
              <a:t> – существуют сеточные направления, вдоль которых расставлены узлы (индексная система координат) </a:t>
            </a:r>
          </a:p>
          <a:p>
            <a:pPr eaLnBrk="1" hangingPunct="1"/>
            <a:r>
              <a:rPr lang="ru-RU" altLang="ru-RU" sz="2200" b="0">
                <a:latin typeface="Arial" panose="020B0604020202020204" pitchFamily="34" charset="0"/>
              </a:rPr>
              <a:t>Положение любого сеточного узла определяется значениями двух (в </a:t>
            </a:r>
            <a:r>
              <a:rPr lang="en-US" altLang="ru-RU" sz="2200" b="0">
                <a:latin typeface="Arial" panose="020B0604020202020204" pitchFamily="34" charset="0"/>
              </a:rPr>
              <a:t>2D </a:t>
            </a:r>
            <a:r>
              <a:rPr lang="ru-RU" altLang="ru-RU" sz="2200" b="0">
                <a:latin typeface="Arial" panose="020B0604020202020204" pitchFamily="34" charset="0"/>
              </a:rPr>
              <a:t>случае) индексов</a:t>
            </a:r>
          </a:p>
        </p:txBody>
      </p:sp>
      <p:sp>
        <p:nvSpPr>
          <p:cNvPr id="30723" name="Text Box 16"/>
          <p:cNvSpPr txBox="1">
            <a:spLocks noChangeArrowheads="1"/>
          </p:cNvSpPr>
          <p:nvPr/>
        </p:nvSpPr>
        <p:spPr bwMode="auto">
          <a:xfrm>
            <a:off x="0" y="0"/>
            <a:ext cx="91440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Структурированные и неструктурированные сетки </a:t>
            </a:r>
          </a:p>
        </p:txBody>
      </p:sp>
      <p:grpSp>
        <p:nvGrpSpPr>
          <p:cNvPr id="30724" name="Group 21"/>
          <p:cNvGrpSpPr>
            <a:grpSpLocks/>
          </p:cNvGrpSpPr>
          <p:nvPr/>
        </p:nvGrpSpPr>
        <p:grpSpPr bwMode="auto">
          <a:xfrm>
            <a:off x="3240088" y="657225"/>
            <a:ext cx="5807075" cy="2555875"/>
            <a:chOff x="99" y="2469"/>
            <a:chExt cx="3746" cy="1711"/>
          </a:xfrm>
        </p:grpSpPr>
        <p:pic>
          <p:nvPicPr>
            <p:cNvPr id="3072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" y="2469"/>
              <a:ext cx="3288" cy="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730" name="Freeform 6"/>
            <p:cNvSpPr>
              <a:spLocks/>
            </p:cNvSpPr>
            <p:nvPr/>
          </p:nvSpPr>
          <p:spPr bwMode="auto">
            <a:xfrm>
              <a:off x="502" y="2551"/>
              <a:ext cx="1769" cy="1629"/>
            </a:xfrm>
            <a:custGeom>
              <a:avLst/>
              <a:gdLst>
                <a:gd name="T0" fmla="*/ 0 w 1769"/>
                <a:gd name="T1" fmla="*/ 0 h 1629"/>
                <a:gd name="T2" fmla="*/ 0 w 1769"/>
                <a:gd name="T3" fmla="*/ 584 h 1629"/>
                <a:gd name="T4" fmla="*/ 387 w 1769"/>
                <a:gd name="T5" fmla="*/ 617 h 1629"/>
                <a:gd name="T6" fmla="*/ 724 w 1769"/>
                <a:gd name="T7" fmla="*/ 839 h 1629"/>
                <a:gd name="T8" fmla="*/ 905 w 1769"/>
                <a:gd name="T9" fmla="*/ 1177 h 1629"/>
                <a:gd name="T10" fmla="*/ 1004 w 1769"/>
                <a:gd name="T11" fmla="*/ 1629 h 1629"/>
                <a:gd name="T12" fmla="*/ 1769 w 1769"/>
                <a:gd name="T13" fmla="*/ 1629 h 16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69" h="1629">
                  <a:moveTo>
                    <a:pt x="0" y="0"/>
                  </a:moveTo>
                  <a:lnTo>
                    <a:pt x="0" y="584"/>
                  </a:lnTo>
                  <a:lnTo>
                    <a:pt x="387" y="617"/>
                  </a:lnTo>
                  <a:lnTo>
                    <a:pt x="724" y="839"/>
                  </a:lnTo>
                  <a:lnTo>
                    <a:pt x="905" y="1177"/>
                  </a:lnTo>
                  <a:lnTo>
                    <a:pt x="1004" y="1629"/>
                  </a:lnTo>
                  <a:lnTo>
                    <a:pt x="1769" y="162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arrow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0731" name="Oval 7"/>
            <p:cNvSpPr>
              <a:spLocks noChangeArrowheads="1"/>
            </p:cNvSpPr>
            <p:nvPr/>
          </p:nvSpPr>
          <p:spPr bwMode="auto">
            <a:xfrm>
              <a:off x="477" y="3094"/>
              <a:ext cx="58" cy="7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51" y="2651"/>
              <a:ext cx="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tIns="0" rIns="1800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3000" b="0">
                  <a:latin typeface="Arial" panose="020B0604020202020204" pitchFamily="34" charset="0"/>
                </a:rPr>
                <a:t>j</a:t>
              </a:r>
              <a:endParaRPr lang="ru-RU" altLang="ru-RU" sz="3000" b="0">
                <a:latin typeface="Arial" panose="020B0604020202020204" pitchFamily="34" charset="0"/>
              </a:endParaRP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1232" y="3697"/>
              <a:ext cx="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tIns="0" rIns="1800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3000" b="0">
                  <a:latin typeface="Arial" panose="020B0604020202020204" pitchFamily="34" charset="0"/>
                </a:rPr>
                <a:t>i</a:t>
              </a:r>
              <a:endParaRPr lang="ru-RU" altLang="ru-RU" sz="3000" b="0">
                <a:latin typeface="Arial" panose="020B0604020202020204" pitchFamily="34" charset="0"/>
              </a:endParaRPr>
            </a:p>
          </p:txBody>
        </p:sp>
        <p:sp>
          <p:nvSpPr>
            <p:cNvPr id="30734" name="Oval 10"/>
            <p:cNvSpPr>
              <a:spLocks noChangeArrowheads="1"/>
            </p:cNvSpPr>
            <p:nvPr/>
          </p:nvSpPr>
          <p:spPr bwMode="auto">
            <a:xfrm>
              <a:off x="584" y="3020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30735" name="Oval 11"/>
            <p:cNvSpPr>
              <a:spLocks noChangeArrowheads="1"/>
            </p:cNvSpPr>
            <p:nvPr/>
          </p:nvSpPr>
          <p:spPr bwMode="auto">
            <a:xfrm>
              <a:off x="3713" y="3524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30736" name="Text Box 12"/>
            <p:cNvSpPr txBox="1">
              <a:spLocks noChangeArrowheads="1"/>
            </p:cNvSpPr>
            <p:nvPr/>
          </p:nvSpPr>
          <p:spPr bwMode="auto">
            <a:xfrm>
              <a:off x="106" y="3305"/>
              <a:ext cx="54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tIns="0" rIns="1800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 b="0">
                  <a:latin typeface="Arial" panose="020B0604020202020204" pitchFamily="34" charset="0"/>
                </a:rPr>
                <a:t>i=1, j=1</a:t>
              </a:r>
              <a:endParaRPr lang="ru-RU" altLang="ru-RU" sz="2000" b="0">
                <a:latin typeface="Arial" panose="020B0604020202020204" pitchFamily="34" charset="0"/>
              </a:endParaRPr>
            </a:p>
          </p:txBody>
        </p:sp>
        <p:sp>
          <p:nvSpPr>
            <p:cNvPr id="30737" name="Text Box 13"/>
            <p:cNvSpPr txBox="1">
              <a:spLocks noChangeArrowheads="1"/>
            </p:cNvSpPr>
            <p:nvPr/>
          </p:nvSpPr>
          <p:spPr bwMode="auto">
            <a:xfrm>
              <a:off x="3113" y="3035"/>
              <a:ext cx="73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000" tIns="0" rIns="1800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 b="0">
                  <a:latin typeface="Arial" panose="020B0604020202020204" pitchFamily="34" charset="0"/>
                </a:rPr>
                <a:t>i=N</a:t>
              </a:r>
              <a:r>
                <a:rPr lang="en-US" altLang="ru-RU" sz="2000" b="0" baseline="-25000">
                  <a:latin typeface="Arial" panose="020B0604020202020204" pitchFamily="34" charset="0"/>
                </a:rPr>
                <a:t>Ii</a:t>
              </a:r>
              <a:r>
                <a:rPr lang="en-US" altLang="ru-RU" sz="2000" b="0">
                  <a:latin typeface="Arial" panose="020B0604020202020204" pitchFamily="34" charset="0"/>
                </a:rPr>
                <a:t>, j=N</a:t>
              </a:r>
              <a:r>
                <a:rPr lang="en-US" altLang="ru-RU" sz="2000" b="0" baseline="-25000">
                  <a:latin typeface="Arial" panose="020B0604020202020204" pitchFamily="34" charset="0"/>
                </a:rPr>
                <a:t>J</a:t>
              </a:r>
              <a:endParaRPr lang="ru-RU" altLang="ru-RU" sz="2000" b="0" baseline="-25000">
                <a:latin typeface="Arial" panose="020B0604020202020204" pitchFamily="34" charset="0"/>
              </a:endParaRPr>
            </a:p>
          </p:txBody>
        </p:sp>
        <p:sp>
          <p:nvSpPr>
            <p:cNvPr id="30738" name="Freeform 14"/>
            <p:cNvSpPr>
              <a:spLocks/>
            </p:cNvSpPr>
            <p:nvPr/>
          </p:nvSpPr>
          <p:spPr bwMode="auto">
            <a:xfrm>
              <a:off x="99" y="3053"/>
              <a:ext cx="633" cy="461"/>
            </a:xfrm>
            <a:custGeom>
              <a:avLst/>
              <a:gdLst>
                <a:gd name="T0" fmla="*/ 0 w 633"/>
                <a:gd name="T1" fmla="*/ 461 h 461"/>
                <a:gd name="T2" fmla="*/ 633 w 633"/>
                <a:gd name="T3" fmla="*/ 461 h 461"/>
                <a:gd name="T4" fmla="*/ 518 w 633"/>
                <a:gd name="T5" fmla="*/ 0 h 4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3" h="461">
                  <a:moveTo>
                    <a:pt x="0" y="461"/>
                  </a:moveTo>
                  <a:lnTo>
                    <a:pt x="633" y="461"/>
                  </a:lnTo>
                  <a:lnTo>
                    <a:pt x="51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0739" name="Freeform 15"/>
            <p:cNvSpPr>
              <a:spLocks/>
            </p:cNvSpPr>
            <p:nvPr/>
          </p:nvSpPr>
          <p:spPr bwMode="auto">
            <a:xfrm flipH="1">
              <a:off x="3207" y="3253"/>
              <a:ext cx="537" cy="310"/>
            </a:xfrm>
            <a:custGeom>
              <a:avLst/>
              <a:gdLst>
                <a:gd name="T0" fmla="*/ 198 w 634"/>
                <a:gd name="T1" fmla="*/ 0 h 132"/>
                <a:gd name="T2" fmla="*/ 5 w 634"/>
                <a:gd name="T3" fmla="*/ 0 h 132"/>
                <a:gd name="T4" fmla="*/ 0 w 634"/>
                <a:gd name="T5" fmla="*/ 52021 h 1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4" h="132">
                  <a:moveTo>
                    <a:pt x="634" y="0"/>
                  </a:moveTo>
                  <a:cubicBezTo>
                    <a:pt x="428" y="0"/>
                    <a:pt x="222" y="0"/>
                    <a:pt x="16" y="0"/>
                  </a:cubicBezTo>
                  <a:lnTo>
                    <a:pt x="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0740" name="Line 17"/>
            <p:cNvSpPr>
              <a:spLocks noChangeShapeType="1"/>
            </p:cNvSpPr>
            <p:nvPr/>
          </p:nvSpPr>
          <p:spPr bwMode="auto">
            <a:xfrm>
              <a:off x="183" y="4173"/>
              <a:ext cx="5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ru-RU"/>
            </a:p>
          </p:txBody>
        </p:sp>
        <p:sp>
          <p:nvSpPr>
            <p:cNvPr id="30741" name="Line 18"/>
            <p:cNvSpPr>
              <a:spLocks noChangeShapeType="1"/>
            </p:cNvSpPr>
            <p:nvPr/>
          </p:nvSpPr>
          <p:spPr bwMode="auto">
            <a:xfrm flipV="1">
              <a:off x="176" y="3679"/>
              <a:ext cx="0" cy="5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ru-RU"/>
            </a:p>
          </p:txBody>
        </p:sp>
        <p:sp>
          <p:nvSpPr>
            <p:cNvPr id="30742" name="Text Box 19"/>
            <p:cNvSpPr txBox="1">
              <a:spLocks noChangeArrowheads="1"/>
            </p:cNvSpPr>
            <p:nvPr/>
          </p:nvSpPr>
          <p:spPr bwMode="auto">
            <a:xfrm>
              <a:off x="573" y="39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2000" b="0">
                  <a:latin typeface="Arial" panose="020B0604020202020204" pitchFamily="34" charset="0"/>
                </a:rPr>
                <a:t>x</a:t>
              </a:r>
              <a:endParaRPr lang="ru-RU" altLang="ru-RU" sz="2000" b="0">
                <a:latin typeface="Arial" panose="020B0604020202020204" pitchFamily="34" charset="0"/>
              </a:endParaRPr>
            </a:p>
          </p:txBody>
        </p:sp>
        <p:sp>
          <p:nvSpPr>
            <p:cNvPr id="30743" name="Text Box 20"/>
            <p:cNvSpPr txBox="1">
              <a:spLocks noChangeArrowheads="1"/>
            </p:cNvSpPr>
            <p:nvPr/>
          </p:nvSpPr>
          <p:spPr bwMode="auto">
            <a:xfrm>
              <a:off x="201" y="3603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2000" b="0">
                  <a:latin typeface="Arial" panose="020B0604020202020204" pitchFamily="34" charset="0"/>
                </a:rPr>
                <a:t>y</a:t>
              </a:r>
              <a:endParaRPr lang="ru-RU" altLang="ru-RU" sz="2000" b="0">
                <a:latin typeface="Arial" panose="020B0604020202020204" pitchFamily="34" charset="0"/>
              </a:endParaRPr>
            </a:p>
          </p:txBody>
        </p:sp>
      </p:grpSp>
      <p:sp>
        <p:nvSpPr>
          <p:cNvPr id="30725" name="Text Box 22"/>
          <p:cNvSpPr txBox="1">
            <a:spLocks noChangeArrowheads="1"/>
          </p:cNvSpPr>
          <p:nvPr/>
        </p:nvSpPr>
        <p:spPr bwMode="auto">
          <a:xfrm>
            <a:off x="7226300" y="522288"/>
            <a:ext cx="1819275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ru-RU" sz="2200" b="0" u="sng">
                <a:latin typeface="Arial" panose="020B0604020202020204" pitchFamily="34" charset="0"/>
              </a:rPr>
              <a:t>Structured grids</a:t>
            </a:r>
            <a:endParaRPr lang="ru-RU" altLang="ru-RU" sz="2200" b="0" u="sng">
              <a:latin typeface="Arial" panose="020B0604020202020204" pitchFamily="34" charset="0"/>
            </a:endParaRP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818063"/>
            <a:ext cx="38735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7" name="Rectangle 5"/>
          <p:cNvSpPr>
            <a:spLocks noChangeArrowheads="1"/>
          </p:cNvSpPr>
          <p:nvPr/>
        </p:nvSpPr>
        <p:spPr bwMode="auto">
          <a:xfrm>
            <a:off x="3865563" y="3635375"/>
            <a:ext cx="5138737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2200" b="0" i="1" u="sng">
                <a:latin typeface="Arial" panose="020B0604020202020204" pitchFamily="34" charset="0"/>
              </a:rPr>
              <a:t>Неструктурированные сетки</a:t>
            </a:r>
            <a:r>
              <a:rPr lang="ru-RU" altLang="ru-RU" sz="2200" b="0">
                <a:latin typeface="Arial" panose="020B0604020202020204" pitchFamily="34" charset="0"/>
              </a:rPr>
              <a:t> – сетки произвольной структуры (элементы таких сеток расположены произвольным образом)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2200" b="0">
                <a:latin typeface="Arial" panose="020B0604020202020204" pitchFamily="34" charset="0"/>
              </a:rPr>
              <a:t>в 2</a:t>
            </a:r>
            <a:r>
              <a:rPr lang="en-US" altLang="ru-RU" sz="2200" b="0">
                <a:latin typeface="Arial" panose="020B0604020202020204" pitchFamily="34" charset="0"/>
              </a:rPr>
              <a:t>D: </a:t>
            </a:r>
            <a:r>
              <a:rPr lang="ru-RU" altLang="ru-RU" sz="2200" b="0">
                <a:latin typeface="Arial" panose="020B0604020202020204" pitchFamily="34" charset="0"/>
              </a:rPr>
              <a:t>наиболее часто используются элементы сетки, имеющие форму треугольников или четырехугольников</a:t>
            </a:r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4035425" y="6359525"/>
            <a:ext cx="30226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2200" b="0" u="sng">
                <a:latin typeface="Arial" panose="020B0604020202020204" pitchFamily="34" charset="0"/>
              </a:rPr>
              <a:t>Unstructured grids</a:t>
            </a:r>
            <a:endParaRPr lang="ru-RU" altLang="ru-RU" sz="2200" b="0" u="sng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Примеры расчетных сеток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0" y="419100"/>
            <a:ext cx="4376738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Структурированная сетка вокруг крылового профиля (сетка С-типа)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000" b="0">
              <a:latin typeface="Arial" panose="020B0604020202020204" pitchFamily="34" charset="0"/>
            </a:endParaRPr>
          </a:p>
        </p:txBody>
      </p:sp>
      <p:pic>
        <p:nvPicPr>
          <p:cNvPr id="32772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"/>
          <a:stretch>
            <a:fillRect/>
          </a:stretch>
        </p:blipFill>
        <p:spPr bwMode="auto">
          <a:xfrm>
            <a:off x="442913" y="1122363"/>
            <a:ext cx="3005137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75"/>
          <a:stretch>
            <a:fillRect/>
          </a:stretch>
        </p:blipFill>
        <p:spPr bwMode="auto">
          <a:xfrm>
            <a:off x="160338" y="4510088"/>
            <a:ext cx="3568700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4" name="Rectangle 21"/>
          <p:cNvSpPr>
            <a:spLocks noChangeArrowheads="1"/>
          </p:cNvSpPr>
          <p:nvPr/>
        </p:nvSpPr>
        <p:spPr bwMode="auto">
          <a:xfrm>
            <a:off x="0" y="4073525"/>
            <a:ext cx="45862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Структурированная</a:t>
            </a:r>
            <a:r>
              <a:rPr lang="ru-RU" altLang="ru-RU" sz="2200" b="0">
                <a:latin typeface="Arial" panose="020B0604020202020204" pitchFamily="34" charset="0"/>
              </a:rPr>
              <a:t> сетка О-типа</a:t>
            </a:r>
          </a:p>
        </p:txBody>
      </p:sp>
      <p:sp>
        <p:nvSpPr>
          <p:cNvPr id="32775" name="Rectangle 3"/>
          <p:cNvSpPr>
            <a:spLocks noChangeArrowheads="1"/>
          </p:cNvSpPr>
          <p:nvPr/>
        </p:nvSpPr>
        <p:spPr bwMode="auto">
          <a:xfrm>
            <a:off x="4819650" y="414338"/>
            <a:ext cx="3862388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Неструктурированная сетка из четырехугольных элементов</a:t>
            </a:r>
          </a:p>
        </p:txBody>
      </p:sp>
      <p:pic>
        <p:nvPicPr>
          <p:cNvPr id="32776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1122363"/>
            <a:ext cx="2524125" cy="251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7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3" y="4330700"/>
            <a:ext cx="2614612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8" name="Rectangle 8"/>
          <p:cNvSpPr>
            <a:spLocks noChangeArrowheads="1"/>
          </p:cNvSpPr>
          <p:nvPr/>
        </p:nvSpPr>
        <p:spPr bwMode="auto">
          <a:xfrm>
            <a:off x="4819650" y="3651250"/>
            <a:ext cx="405765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Неструктурированная сетка из треугольных элементов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Расстановка узлов сетки вдоль границ</a:t>
            </a:r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0" y="3638550"/>
            <a:ext cx="9144000" cy="3206750"/>
            <a:chOff x="0" y="831"/>
            <a:chExt cx="5760" cy="2020"/>
          </a:xfrm>
        </p:grpSpPr>
        <p:pic>
          <p:nvPicPr>
            <p:cNvPr id="34833" name="Picture 4" descr="fig_m_edge_grad_para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4" b="28633"/>
            <a:stretch>
              <a:fillRect/>
            </a:stretch>
          </p:blipFill>
          <p:spPr bwMode="auto">
            <a:xfrm>
              <a:off x="812" y="1088"/>
              <a:ext cx="3888" cy="1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34" name="Rectangle 5"/>
            <p:cNvSpPr>
              <a:spLocks noChangeArrowheads="1"/>
            </p:cNvSpPr>
            <p:nvPr/>
          </p:nvSpPr>
          <p:spPr bwMode="auto">
            <a:xfrm>
              <a:off x="0" y="831"/>
              <a:ext cx="576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2200" b="0">
                  <a:latin typeface="Arial" panose="020B0604020202020204" pitchFamily="34" charset="0"/>
                </a:rPr>
                <a:t>Иллюстрация распределения узлов по геометрической прогрессии</a:t>
              </a:r>
            </a:p>
          </p:txBody>
        </p:sp>
        <p:sp>
          <p:nvSpPr>
            <p:cNvPr id="34835" name="Text Box 6"/>
            <p:cNvSpPr txBox="1">
              <a:spLocks noChangeArrowheads="1"/>
            </p:cNvSpPr>
            <p:nvPr/>
          </p:nvSpPr>
          <p:spPr bwMode="auto">
            <a:xfrm>
              <a:off x="3153" y="1119"/>
              <a:ext cx="24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 b="0" i="1">
                  <a:latin typeface="Arial" panose="020B0604020202020204" pitchFamily="34" charset="0"/>
                </a:rPr>
                <a:t>(Рисунок из </a:t>
              </a:r>
              <a:r>
                <a:rPr lang="en-US" altLang="ru-RU" sz="1600" b="0" i="1">
                  <a:latin typeface="Arial" panose="020B0604020202020204" pitchFamily="34" charset="0"/>
                </a:rPr>
                <a:t>Gambit Modelling Guide</a:t>
              </a:r>
              <a:r>
                <a:rPr lang="ru-RU" altLang="ru-RU" sz="1600" b="0" i="1">
                  <a:latin typeface="Arial" panose="020B0604020202020204" pitchFamily="34" charset="0"/>
                </a:rPr>
                <a:t>)</a:t>
              </a:r>
            </a:p>
          </p:txBody>
        </p:sp>
        <p:graphicFrame>
          <p:nvGraphicFramePr>
            <p:cNvPr id="34836" name="Object 7"/>
            <p:cNvGraphicFramePr>
              <a:graphicFrameLocks noChangeAspect="1"/>
            </p:cNvGraphicFramePr>
            <p:nvPr/>
          </p:nvGraphicFramePr>
          <p:xfrm>
            <a:off x="1425" y="1115"/>
            <a:ext cx="646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6" name="Уравнение" r:id="rId5" imgW="609336" imgH="431613" progId="Equation.3">
                    <p:embed/>
                  </p:oleObj>
                </mc:Choice>
                <mc:Fallback>
                  <p:oleObj name="Уравнение" r:id="rId5" imgW="609336" imgH="431613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5" y="1115"/>
                          <a:ext cx="646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7" name="Line 8"/>
            <p:cNvSpPr>
              <a:spLocks noChangeShapeType="1"/>
            </p:cNvSpPr>
            <p:nvPr/>
          </p:nvSpPr>
          <p:spPr bwMode="auto">
            <a:xfrm>
              <a:off x="2206" y="1354"/>
              <a:ext cx="500" cy="27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ru-RU"/>
            </a:p>
          </p:txBody>
        </p:sp>
      </p:grpSp>
      <p:sp>
        <p:nvSpPr>
          <p:cNvPr id="34820" name="Rectangle 9"/>
          <p:cNvSpPr>
            <a:spLocks noChangeArrowheads="1"/>
          </p:cNvSpPr>
          <p:nvPr/>
        </p:nvSpPr>
        <p:spPr bwMode="auto">
          <a:xfrm>
            <a:off x="-12700" y="414338"/>
            <a:ext cx="91440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0">
                <a:latin typeface="Arial" panose="020B0604020202020204" pitchFamily="34" charset="0"/>
              </a:rPr>
              <a:t>1) </a:t>
            </a:r>
            <a:r>
              <a:rPr lang="ru-RU" altLang="ru-RU" sz="2200" b="0" u="sng">
                <a:latin typeface="Arial" panose="020B0604020202020204" pitchFamily="34" charset="0"/>
              </a:rPr>
              <a:t>Равномерное распределение узлов</a:t>
            </a:r>
          </a:p>
        </p:txBody>
      </p:sp>
      <p:graphicFrame>
        <p:nvGraphicFramePr>
          <p:cNvPr id="34821" name="Object 10"/>
          <p:cNvGraphicFramePr>
            <a:graphicFrameLocks noChangeAspect="1"/>
          </p:cNvGraphicFramePr>
          <p:nvPr/>
        </p:nvGraphicFramePr>
        <p:xfrm>
          <a:off x="1162050" y="754063"/>
          <a:ext cx="2519363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7" name="Уравнение" r:id="rId7" imgW="1497950" imgH="393529" progId="Equation.3">
                  <p:embed/>
                </p:oleObj>
              </mc:Choice>
              <mc:Fallback>
                <p:oleObj name="Уравнение" r:id="rId7" imgW="1497950" imgH="39352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754063"/>
                        <a:ext cx="2519363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11"/>
          <p:cNvSpPr>
            <a:spLocks noChangeArrowheads="1"/>
          </p:cNvSpPr>
          <p:nvPr/>
        </p:nvSpPr>
        <p:spPr bwMode="auto">
          <a:xfrm>
            <a:off x="0" y="1449388"/>
            <a:ext cx="91440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0">
                <a:latin typeface="Arial" panose="020B0604020202020204" pitchFamily="34" charset="0"/>
              </a:rPr>
              <a:t>2) </a:t>
            </a:r>
            <a:r>
              <a:rPr lang="ru-RU" altLang="ru-RU" sz="2200" b="0" u="sng">
                <a:latin typeface="Arial" panose="020B0604020202020204" pitchFamily="34" charset="0"/>
              </a:rPr>
              <a:t>Распределение узлов по геометрической прогрессии</a:t>
            </a:r>
          </a:p>
        </p:txBody>
      </p:sp>
      <p:graphicFrame>
        <p:nvGraphicFramePr>
          <p:cNvPr id="34823" name="Object 12"/>
          <p:cNvGraphicFramePr>
            <a:graphicFrameLocks noChangeAspect="1"/>
          </p:cNvGraphicFramePr>
          <p:nvPr/>
        </p:nvGraphicFramePr>
        <p:xfrm>
          <a:off x="785813" y="2174875"/>
          <a:ext cx="10255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8" name="Уравнение" r:id="rId9" imgW="609336" imgH="431613" progId="Equation.3">
                  <p:embed/>
                </p:oleObj>
              </mc:Choice>
              <mc:Fallback>
                <p:oleObj name="Уравнение" r:id="rId9" imgW="609336" imgH="43161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2174875"/>
                        <a:ext cx="10255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13"/>
          <p:cNvGraphicFramePr>
            <a:graphicFrameLocks noChangeAspect="1"/>
          </p:cNvGraphicFramePr>
          <p:nvPr/>
        </p:nvGraphicFramePr>
        <p:xfrm>
          <a:off x="2436813" y="2363788"/>
          <a:ext cx="11049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9" name="Уравнение" r:id="rId11" imgW="609336" imgH="177723" progId="Equation.3">
                  <p:embed/>
                </p:oleObj>
              </mc:Choice>
              <mc:Fallback>
                <p:oleObj name="Уравнение" r:id="rId11" imgW="609336" imgH="17772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2363788"/>
                        <a:ext cx="11049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Rectangle 14"/>
          <p:cNvSpPr>
            <a:spLocks noChangeArrowheads="1"/>
          </p:cNvSpPr>
          <p:nvPr/>
        </p:nvSpPr>
        <p:spPr bwMode="auto">
          <a:xfrm>
            <a:off x="3986213" y="2317750"/>
            <a:ext cx="2732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0">
                <a:latin typeface="Arial" panose="020B0604020202020204" pitchFamily="34" charset="0"/>
              </a:rPr>
              <a:t>(</a:t>
            </a:r>
            <a:r>
              <a:rPr lang="ru-RU" altLang="ru-RU" sz="2000" b="0">
                <a:latin typeface="Arial" panose="020B0604020202020204" pitchFamily="34" charset="0"/>
              </a:rPr>
              <a:t>на данном сегменте</a:t>
            </a:r>
            <a:r>
              <a:rPr lang="en-US" altLang="ru-RU" sz="2000" b="0">
                <a:latin typeface="Arial" panose="020B0604020202020204" pitchFamily="34" charset="0"/>
              </a:rPr>
              <a:t>)</a:t>
            </a:r>
            <a:endParaRPr lang="ru-RU" altLang="ru-RU" sz="2000" b="0">
              <a:latin typeface="Arial" panose="020B0604020202020204" pitchFamily="34" charset="0"/>
            </a:endParaRPr>
          </a:p>
        </p:txBody>
      </p:sp>
      <p:sp>
        <p:nvSpPr>
          <p:cNvPr id="34826" name="Rectangle 15"/>
          <p:cNvSpPr>
            <a:spLocks noChangeArrowheads="1"/>
          </p:cNvSpPr>
          <p:nvPr/>
        </p:nvSpPr>
        <p:spPr bwMode="auto">
          <a:xfrm>
            <a:off x="230188" y="2882900"/>
            <a:ext cx="8488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b="0">
                <a:latin typeface="Arial" panose="020B0604020202020204" pitchFamily="34" charset="0"/>
              </a:rPr>
              <a:t>q –</a:t>
            </a:r>
            <a:r>
              <a:rPr lang="ru-RU" altLang="ru-RU" sz="2000" b="0">
                <a:latin typeface="Arial" panose="020B0604020202020204" pitchFamily="34" charset="0"/>
              </a:rPr>
              <a:t> параметр схемы (порядок точности зависит от неравномерности!)</a:t>
            </a:r>
          </a:p>
        </p:txBody>
      </p:sp>
      <p:sp>
        <p:nvSpPr>
          <p:cNvPr id="34827" name="Rectangle 16"/>
          <p:cNvSpPr>
            <a:spLocks noChangeArrowheads="1"/>
          </p:cNvSpPr>
          <p:nvPr/>
        </p:nvSpPr>
        <p:spPr bwMode="auto">
          <a:xfrm>
            <a:off x="228600" y="3249613"/>
            <a:ext cx="8488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>
                <a:latin typeface="Arial" panose="020B0604020202020204" pitchFamily="34" charset="0"/>
              </a:rPr>
              <a:t>Желательно обеспечить 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|q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ru-RU" altLang="ru-RU" sz="2000">
                <a:latin typeface="Arial" panose="020B0604020202020204" pitchFamily="34" charset="0"/>
                <a:cs typeface="Arial" panose="020B0604020202020204" pitchFamily="34" charset="0"/>
              </a:rPr>
              <a:t>0.1 (в крайнем случае 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&lt; 0.3)</a:t>
            </a:r>
            <a:endParaRPr lang="ru-RU" altLang="ru-RU" sz="2000">
              <a:latin typeface="Arial" panose="020B0604020202020204" pitchFamily="34" charset="0"/>
            </a:endParaRPr>
          </a:p>
        </p:txBody>
      </p:sp>
      <p:graphicFrame>
        <p:nvGraphicFramePr>
          <p:cNvPr id="34828" name="Object 17"/>
          <p:cNvGraphicFramePr>
            <a:graphicFrameLocks noChangeAspect="1"/>
          </p:cNvGraphicFramePr>
          <p:nvPr/>
        </p:nvGraphicFramePr>
        <p:xfrm>
          <a:off x="4429125" y="890588"/>
          <a:ext cx="7048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0" name="Уравнение" r:id="rId13" imgW="418918" imgH="241195" progId="Equation.3">
                  <p:embed/>
                </p:oleObj>
              </mc:Choice>
              <mc:Fallback>
                <p:oleObj name="Уравнение" r:id="rId13" imgW="418918" imgH="24119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5" y="890588"/>
                        <a:ext cx="7048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Object 18"/>
          <p:cNvGraphicFramePr>
            <a:graphicFrameLocks noChangeAspect="1"/>
          </p:cNvGraphicFramePr>
          <p:nvPr/>
        </p:nvGraphicFramePr>
        <p:xfrm>
          <a:off x="6208713" y="941388"/>
          <a:ext cx="12604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Уравнение" r:id="rId15" imgW="749300" imgH="228600" progId="Equation.3">
                  <p:embed/>
                </p:oleObj>
              </mc:Choice>
              <mc:Fallback>
                <p:oleObj name="Уравнение" r:id="rId15" imgW="74930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713" y="941388"/>
                        <a:ext cx="1260475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0" name="Object 19"/>
          <p:cNvGraphicFramePr>
            <a:graphicFrameLocks noChangeAspect="1"/>
          </p:cNvGraphicFramePr>
          <p:nvPr/>
        </p:nvGraphicFramePr>
        <p:xfrm>
          <a:off x="7689850" y="917575"/>
          <a:ext cx="1152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2" name="Уравнение" r:id="rId17" imgW="685800" imgH="241300" progId="Equation.3">
                  <p:embed/>
                </p:oleObj>
              </mc:Choice>
              <mc:Fallback>
                <p:oleObj name="Уравнение" r:id="rId17" imgW="685800" imgH="2413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9850" y="917575"/>
                        <a:ext cx="1152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1" name="Text Box 20"/>
          <p:cNvSpPr txBox="1">
            <a:spLocks noChangeArrowheads="1"/>
          </p:cNvSpPr>
          <p:nvPr/>
        </p:nvSpPr>
        <p:spPr bwMode="auto">
          <a:xfrm>
            <a:off x="6729413" y="439738"/>
            <a:ext cx="15541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 b="0">
                <a:latin typeface="Arial" panose="020B0604020202020204" pitchFamily="34" charset="0"/>
              </a:rPr>
              <a:t>Шаг сетки:</a:t>
            </a:r>
          </a:p>
        </p:txBody>
      </p:sp>
      <p:sp>
        <p:nvSpPr>
          <p:cNvPr id="34832" name="Text Box 21"/>
          <p:cNvSpPr txBox="1">
            <a:spLocks noChangeArrowheads="1"/>
          </p:cNvSpPr>
          <p:nvPr/>
        </p:nvSpPr>
        <p:spPr bwMode="auto">
          <a:xfrm>
            <a:off x="165100" y="1865313"/>
            <a:ext cx="828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Отношение последовательных шагов сетки</a:t>
            </a:r>
            <a:r>
              <a:rPr lang="en-US" altLang="ru-RU" sz="2000" b="0">
                <a:latin typeface="Arial" panose="020B0604020202020204" pitchFamily="34" charset="0"/>
              </a:rPr>
              <a:t>:</a:t>
            </a:r>
            <a:endParaRPr lang="ru-RU" altLang="ru-RU" sz="20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0" y="4445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Подготовка солвера к работе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3711575"/>
            <a:ext cx="42481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Задание математической модели</a:t>
            </a:r>
            <a:r>
              <a:rPr lang="en-US" altLang="ru-RU" sz="2000" b="0">
                <a:latin typeface="Arial" panose="020B0604020202020204" pitchFamily="34" charset="0"/>
              </a:rPr>
              <a:t>:</a:t>
            </a:r>
            <a:endParaRPr lang="ru-RU" altLang="ru-RU" sz="2000" b="0">
              <a:latin typeface="Arial" panose="020B0604020202020204" pitchFamily="34" charset="0"/>
            </a:endParaRPr>
          </a:p>
        </p:txBody>
      </p:sp>
      <p:sp>
        <p:nvSpPr>
          <p:cNvPr id="36868" name="Line 7"/>
          <p:cNvSpPr>
            <a:spLocks noChangeShapeType="1"/>
          </p:cNvSpPr>
          <p:nvPr/>
        </p:nvSpPr>
        <p:spPr bwMode="auto">
          <a:xfrm flipH="1" flipV="1">
            <a:off x="2371725" y="4406900"/>
            <a:ext cx="654050" cy="533400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36869" name="Object 15"/>
          <p:cNvGraphicFramePr>
            <a:graphicFrameLocks noChangeAspect="1"/>
          </p:cNvGraphicFramePr>
          <p:nvPr/>
        </p:nvGraphicFramePr>
        <p:xfrm>
          <a:off x="360363" y="971550"/>
          <a:ext cx="3527425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2" name="Точечный рисунок" r:id="rId4" imgW="6439799" imgH="4600000" progId="Paint.Picture">
                  <p:embed/>
                </p:oleObj>
              </mc:Choice>
              <mc:Fallback>
                <p:oleObj name="Точечный рисунок" r:id="rId4" imgW="6439799" imgH="4600000" progId="Paint.Picture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3" y="971550"/>
                        <a:ext cx="3527425" cy="251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4954588" y="557213"/>
            <a:ext cx="36306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Задание граничных условий</a:t>
            </a:r>
            <a:r>
              <a:rPr lang="en-US" altLang="ru-RU" sz="2000" b="0">
                <a:latin typeface="Arial" panose="020B0604020202020204" pitchFamily="34" charset="0"/>
              </a:rPr>
              <a:t>:</a:t>
            </a:r>
            <a:endParaRPr lang="ru-RU" altLang="ru-RU" sz="2000" b="0">
              <a:latin typeface="Arial" panose="020B0604020202020204" pitchFamily="34" charset="0"/>
            </a:endParaRPr>
          </a:p>
        </p:txBody>
      </p:sp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4643438" y="971550"/>
          <a:ext cx="4090987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3" name="Точечный рисунок" r:id="rId6" imgW="6725589" imgH="4142857" progId="Paint.Picture">
                  <p:embed/>
                </p:oleObj>
              </mc:Choice>
              <mc:Fallback>
                <p:oleObj name="Точечный рисунок" r:id="rId6" imgW="6725589" imgH="4142857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971550"/>
                        <a:ext cx="4090987" cy="251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2" name="Rectangle 9"/>
          <p:cNvSpPr>
            <a:spLocks noChangeArrowheads="1"/>
          </p:cNvSpPr>
          <p:nvPr/>
        </p:nvSpPr>
        <p:spPr bwMode="auto">
          <a:xfrm>
            <a:off x="146050" y="557213"/>
            <a:ext cx="42306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Задание физических параметров</a:t>
            </a:r>
            <a:r>
              <a:rPr lang="en-US" altLang="ru-RU" sz="2000" b="0">
                <a:latin typeface="Arial" panose="020B0604020202020204" pitchFamily="34" charset="0"/>
              </a:rPr>
              <a:t>:</a:t>
            </a:r>
            <a:endParaRPr lang="ru-RU" altLang="ru-RU" sz="2000" b="0">
              <a:latin typeface="Arial" panose="020B0604020202020204" pitchFamily="34" charset="0"/>
            </a:endParaRPr>
          </a:p>
        </p:txBody>
      </p:sp>
      <p:sp>
        <p:nvSpPr>
          <p:cNvPr id="36873" name="Rectangle 3"/>
          <p:cNvSpPr>
            <a:spLocks noChangeArrowheads="1"/>
          </p:cNvSpPr>
          <p:nvPr/>
        </p:nvSpPr>
        <p:spPr bwMode="auto">
          <a:xfrm>
            <a:off x="4229100" y="3709988"/>
            <a:ext cx="49196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Задание параметров численной схемы</a:t>
            </a:r>
            <a:r>
              <a:rPr lang="en-US" altLang="ru-RU" sz="2000" b="0">
                <a:latin typeface="Arial" panose="020B0604020202020204" pitchFamily="34" charset="0"/>
              </a:rPr>
              <a:t>:</a:t>
            </a:r>
            <a:endParaRPr lang="ru-RU" altLang="ru-RU" sz="2000" b="0">
              <a:latin typeface="Arial" panose="020B0604020202020204" pitchFamily="34" charset="0"/>
            </a:endParaRPr>
          </a:p>
        </p:txBody>
      </p:sp>
      <p:graphicFrame>
        <p:nvGraphicFramePr>
          <p:cNvPr id="36874" name="Object 13"/>
          <p:cNvGraphicFramePr>
            <a:graphicFrameLocks noChangeAspect="1"/>
          </p:cNvGraphicFramePr>
          <p:nvPr/>
        </p:nvGraphicFramePr>
        <p:xfrm>
          <a:off x="439738" y="4110038"/>
          <a:ext cx="3368675" cy="251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4" name="Точечный рисунок" r:id="rId8" imgW="7257143" imgH="5428571" progId="Paint.Picture">
                  <p:embed/>
                </p:oleObj>
              </mc:Choice>
              <mc:Fallback>
                <p:oleObj name="Точечный рисунок" r:id="rId8" imgW="7257143" imgH="5428571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8" y="4110038"/>
                        <a:ext cx="3368675" cy="251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5" name="Object 5"/>
          <p:cNvGraphicFramePr>
            <a:graphicFrameLocks noChangeAspect="1"/>
          </p:cNvGraphicFramePr>
          <p:nvPr/>
        </p:nvGraphicFramePr>
        <p:xfrm>
          <a:off x="5084763" y="4110038"/>
          <a:ext cx="3208337" cy="251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5" name="Точечный рисунок" r:id="rId10" imgW="6295238" imgH="4944165" progId="Paint.Picture">
                  <p:embed/>
                </p:oleObj>
              </mc:Choice>
              <mc:Fallback>
                <p:oleObj name="Точечный рисунок" r:id="rId10" imgW="6295238" imgH="4944165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4110038"/>
                        <a:ext cx="3208337" cy="251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0" y="4445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Расчёт</a:t>
            </a:r>
            <a:r>
              <a:rPr lang="en-US" altLang="ru-RU" sz="2600">
                <a:latin typeface="Arial" panose="020B0604020202020204" pitchFamily="34" charset="0"/>
              </a:rPr>
              <a:t>: </a:t>
            </a:r>
            <a:r>
              <a:rPr lang="ru-RU" altLang="ru-RU" sz="2600">
                <a:latin typeface="Arial" panose="020B0604020202020204" pitchFamily="34" charset="0"/>
              </a:rPr>
              <a:t>процесс сходимости к искомому решению</a:t>
            </a:r>
          </a:p>
        </p:txBody>
      </p:sp>
      <p:sp>
        <p:nvSpPr>
          <p:cNvPr id="38915" name="Line 4"/>
          <p:cNvSpPr>
            <a:spLocks noChangeShapeType="1"/>
          </p:cNvSpPr>
          <p:nvPr/>
        </p:nvSpPr>
        <p:spPr bwMode="auto">
          <a:xfrm flipH="1" flipV="1">
            <a:off x="2371725" y="4406900"/>
            <a:ext cx="654050" cy="533400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38916" name="Object 7"/>
          <p:cNvGraphicFramePr>
            <a:graphicFrameLocks noChangeAspect="1"/>
          </p:cNvGraphicFramePr>
          <p:nvPr/>
        </p:nvGraphicFramePr>
        <p:xfrm>
          <a:off x="184150" y="687388"/>
          <a:ext cx="6784975" cy="457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Точечный рисунок" r:id="rId4" imgW="7361905" imgH="4963218" progId="Paint.Picture">
                  <p:embed/>
                </p:oleObj>
              </mc:Choice>
              <mc:Fallback>
                <p:oleObj name="Точечный рисунок" r:id="rId4" imgW="7361905" imgH="4963218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" y="687388"/>
                        <a:ext cx="6784975" cy="457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8"/>
          <p:cNvGraphicFramePr>
            <a:graphicFrameLocks noChangeAspect="1"/>
          </p:cNvGraphicFramePr>
          <p:nvPr/>
        </p:nvGraphicFramePr>
        <p:xfrm>
          <a:off x="4673600" y="5370513"/>
          <a:ext cx="4132263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Точечный рисунок" r:id="rId6" imgW="4304762" imgH="1409897" progId="Paint.Picture">
                  <p:embed/>
                </p:oleObj>
              </mc:Choice>
              <mc:Fallback>
                <p:oleObj name="Точечный рисунок" r:id="rId6" imgW="4304762" imgH="1409897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5370513"/>
                        <a:ext cx="4132263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0"/>
          <p:cNvSpPr txBox="1">
            <a:spLocks noChangeArrowheads="1"/>
          </p:cNvSpPr>
          <p:nvPr/>
        </p:nvSpPr>
        <p:spPr bwMode="auto">
          <a:xfrm>
            <a:off x="7007225" y="914400"/>
            <a:ext cx="2136775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800" u="sng">
                <a:latin typeface="Arial" panose="020B0604020202020204" pitchFamily="34" charset="0"/>
              </a:rPr>
              <a:t>Процесс м.б. длительным</a:t>
            </a:r>
            <a:r>
              <a:rPr lang="ru-RU" altLang="ru-RU" sz="1800" b="0">
                <a:latin typeface="Arial" panose="020B0604020202020204" pitchFamily="34" charset="0"/>
              </a:rPr>
              <a:t>: необходимо время от времени сохранять данные!</a:t>
            </a:r>
          </a:p>
        </p:txBody>
      </p:sp>
      <p:sp>
        <p:nvSpPr>
          <p:cNvPr id="38919" name="Rectangle 1"/>
          <p:cNvSpPr>
            <a:spLocks noChangeArrowheads="1"/>
          </p:cNvSpPr>
          <p:nvPr/>
        </p:nvSpPr>
        <p:spPr bwMode="auto">
          <a:xfrm>
            <a:off x="6350" y="5408613"/>
            <a:ext cx="3400425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 b="0" u="sng">
                <a:latin typeface="Arial" panose="020B0604020202020204" pitchFamily="34" charset="0"/>
              </a:rPr>
              <a:t>Контроль сходимости:</a:t>
            </a:r>
            <a:br>
              <a:rPr lang="ru-RU" altLang="ru-RU" sz="2200" b="0" u="sng">
                <a:latin typeface="Arial" panose="020B0604020202020204" pitchFamily="34" charset="0"/>
              </a:rPr>
            </a:br>
            <a:r>
              <a:rPr lang="ru-RU" altLang="ru-RU" sz="1800" b="0">
                <a:latin typeface="Arial" panose="020B0604020202020204" pitchFamily="34" charset="0"/>
              </a:rPr>
              <a:t>решение перестает меняться </a:t>
            </a:r>
            <a:br>
              <a:rPr lang="ru-RU" altLang="ru-RU" sz="1800" b="0">
                <a:latin typeface="Arial" panose="020B0604020202020204" pitchFamily="34" charset="0"/>
              </a:rPr>
            </a:br>
            <a:r>
              <a:rPr lang="ru-RU" altLang="ru-RU" sz="1800" b="0">
                <a:latin typeface="Arial" panose="020B0604020202020204" pitchFamily="34" charset="0"/>
              </a:rPr>
              <a:t>при переходе от предыдущей</a:t>
            </a:r>
            <a:br>
              <a:rPr lang="ru-RU" altLang="ru-RU" sz="1800" b="0">
                <a:latin typeface="Arial" panose="020B0604020202020204" pitchFamily="34" charset="0"/>
              </a:rPr>
            </a:br>
            <a:r>
              <a:rPr lang="ru-RU" altLang="ru-RU" sz="1800" b="0">
                <a:latin typeface="Arial" panose="020B0604020202020204" pitchFamily="34" charset="0"/>
              </a:rPr>
              <a:t>к последующей итерации</a:t>
            </a:r>
          </a:p>
        </p:txBody>
      </p:sp>
      <p:sp>
        <p:nvSpPr>
          <p:cNvPr id="38920" name="Line 2"/>
          <p:cNvSpPr>
            <a:spLocks noChangeShapeType="1"/>
          </p:cNvSpPr>
          <p:nvPr/>
        </p:nvSpPr>
        <p:spPr bwMode="auto">
          <a:xfrm flipV="1">
            <a:off x="3070225" y="5356225"/>
            <a:ext cx="947738" cy="249238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8921" name="Line 3"/>
          <p:cNvSpPr>
            <a:spLocks noChangeShapeType="1"/>
          </p:cNvSpPr>
          <p:nvPr/>
        </p:nvSpPr>
        <p:spPr bwMode="auto">
          <a:xfrm>
            <a:off x="3352800" y="5973763"/>
            <a:ext cx="1131888" cy="25082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8922" name="Text Box 4"/>
          <p:cNvSpPr txBox="1">
            <a:spLocks noChangeArrowheads="1"/>
          </p:cNvSpPr>
          <p:nvPr/>
        </p:nvSpPr>
        <p:spPr bwMode="auto">
          <a:xfrm>
            <a:off x="7054850" y="3859213"/>
            <a:ext cx="21367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800" b="0" u="sng">
                <a:latin typeface="Arial" panose="020B0604020202020204" pitchFamily="34" charset="0"/>
              </a:rPr>
              <a:t>Autosave</a:t>
            </a:r>
            <a:r>
              <a:rPr lang="en-US" altLang="ru-RU" sz="1800" b="0">
                <a:latin typeface="Arial" panose="020B0604020202020204" pitchFamily="34" charset="0"/>
              </a:rPr>
              <a:t> – </a:t>
            </a:r>
            <a:r>
              <a:rPr lang="ru-RU" altLang="ru-RU" sz="1800" b="0">
                <a:latin typeface="Arial" panose="020B0604020202020204" pitchFamily="34" charset="0"/>
              </a:rPr>
              <a:t>число итераций для промежуточного сохранения</a:t>
            </a:r>
          </a:p>
        </p:txBody>
      </p:sp>
      <p:sp>
        <p:nvSpPr>
          <p:cNvPr id="38923" name="Text Box 5"/>
          <p:cNvSpPr txBox="1">
            <a:spLocks noChangeArrowheads="1"/>
          </p:cNvSpPr>
          <p:nvPr/>
        </p:nvSpPr>
        <p:spPr bwMode="auto">
          <a:xfrm>
            <a:off x="6808788" y="3128963"/>
            <a:ext cx="23352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800" i="1" u="sng">
                <a:latin typeface="Arial" panose="020B0604020202020204" pitchFamily="34" charset="0"/>
              </a:rPr>
              <a:t>В программе </a:t>
            </a:r>
            <a:r>
              <a:rPr lang="en-US" altLang="ru-RU" sz="1800" i="1" u="sng">
                <a:latin typeface="Arial" panose="020B0604020202020204" pitchFamily="34" charset="0"/>
              </a:rPr>
              <a:t>FLOS</a:t>
            </a:r>
            <a:r>
              <a:rPr lang="ru-RU" altLang="ru-RU" sz="1800" i="1" u="sng">
                <a:latin typeface="Arial" panose="020B0604020202020204" pitchFamily="34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0" y="4445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Постпроцессорная обработка: визуализация</a:t>
            </a:r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 flipH="1" flipV="1">
            <a:off x="2371725" y="4406900"/>
            <a:ext cx="654050" cy="533400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40964" name="Object 9"/>
          <p:cNvGraphicFramePr>
            <a:graphicFrameLocks noChangeAspect="1"/>
          </p:cNvGraphicFramePr>
          <p:nvPr/>
        </p:nvGraphicFramePr>
        <p:xfrm>
          <a:off x="1187450" y="808038"/>
          <a:ext cx="6770688" cy="48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Точечный рисунок" r:id="rId4" imgW="6771429" imgH="4885714" progId="Paint.Picture">
                  <p:embed/>
                </p:oleObj>
              </mc:Choice>
              <mc:Fallback>
                <p:oleObj name="Точечный рисунок" r:id="rId4" imgW="6771429" imgH="4885714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808038"/>
                        <a:ext cx="6770688" cy="488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Text Box 10"/>
          <p:cNvSpPr txBox="1">
            <a:spLocks noChangeArrowheads="1"/>
          </p:cNvSpPr>
          <p:nvPr/>
        </p:nvSpPr>
        <p:spPr bwMode="auto">
          <a:xfrm>
            <a:off x="-22225" y="6046788"/>
            <a:ext cx="2828925" cy="847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400" b="0">
                <a:latin typeface="Arial" panose="020B0604020202020204" pitchFamily="34" charset="0"/>
              </a:rPr>
              <a:t>На примере программы </a:t>
            </a:r>
            <a:r>
              <a:rPr lang="en-US" altLang="ru-RU" sz="2400">
                <a:latin typeface="Arial" panose="020B0604020202020204" pitchFamily="34" charset="0"/>
              </a:rPr>
              <a:t>FLAG</a:t>
            </a:r>
            <a:endParaRPr lang="ru-RU" altLang="ru-RU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6"/>
          <p:cNvSpPr txBox="1">
            <a:spLocks noChangeArrowheads="1"/>
          </p:cNvSpPr>
          <p:nvPr/>
        </p:nvSpPr>
        <p:spPr bwMode="auto">
          <a:xfrm>
            <a:off x="149225" y="455613"/>
            <a:ext cx="2692400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40000"/>
              </a:spcAft>
              <a:buFontTx/>
              <a:buNone/>
            </a:pPr>
            <a:endParaRPr lang="ru-RU" altLang="ru-RU" sz="2000" u="sng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40000"/>
              </a:spcAft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построение определяющих дифференциальных уравнений в частных производных и нахождение их точных или приближенных решений</a:t>
            </a: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149225" y="4016375"/>
            <a:ext cx="2735263" cy="25542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В рамках настоящего курса будем знакомиться с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u="sng">
                <a:solidFill>
                  <a:schemeClr val="accent2"/>
                </a:solidFill>
                <a:latin typeface="Arial" panose="020B0604020202020204" pitchFamily="34" charset="0"/>
              </a:rPr>
              <a:t>Вычислительной механикой жидкости и газа</a:t>
            </a:r>
            <a:r>
              <a:rPr lang="ru-RU" altLang="ru-RU" sz="2000">
                <a:solidFill>
                  <a:schemeClr val="accent2"/>
                </a:solidFill>
                <a:latin typeface="Arial" panose="020B0604020202020204" pitchFamily="34" charset="0"/>
              </a:rPr>
              <a:t> (Сomputational Fluid Dynamics, CFD)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Исследования в области механики жидкости и газа</a:t>
            </a:r>
          </a:p>
        </p:txBody>
      </p:sp>
      <p:sp>
        <p:nvSpPr>
          <p:cNvPr id="6149" name="Text Box 7"/>
          <p:cNvSpPr txBox="1">
            <a:spLocks noChangeArrowheads="1"/>
          </p:cNvSpPr>
          <p:nvPr/>
        </p:nvSpPr>
        <p:spPr bwMode="auto">
          <a:xfrm>
            <a:off x="2811463" y="458788"/>
            <a:ext cx="3208337" cy="298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40000"/>
              </a:spcAft>
              <a:buFontTx/>
              <a:buNone/>
            </a:pPr>
            <a:endParaRPr lang="ru-RU" altLang="ru-RU" sz="2000" u="sng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40000"/>
              </a:spcAft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физический эксперимент (разделяется на натурный и лабораторный). Получение сведений о течениях путем измерения тех или иных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r>
              <a:rPr lang="ru-RU" altLang="ru-RU" sz="2000" b="0">
                <a:latin typeface="Arial" panose="020B0604020202020204" pitchFamily="34" charset="0"/>
              </a:rPr>
              <a:t>физических величин</a:t>
            </a:r>
          </a:p>
        </p:txBody>
      </p: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5956300" y="455613"/>
            <a:ext cx="3217863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40000"/>
              </a:spcAft>
              <a:buFontTx/>
              <a:buNone/>
            </a:pPr>
            <a:endParaRPr lang="ru-RU" altLang="ru-RU" sz="2000" u="sng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40000"/>
              </a:spcAft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численный эксперимент. Нахождение приближенных решений путем аппроксимации исходных дифференциальных уравнений системой алгебраических уравнений, решаемой на компьютере</a:t>
            </a:r>
          </a:p>
        </p:txBody>
      </p:sp>
      <p:graphicFrame>
        <p:nvGraphicFramePr>
          <p:cNvPr id="6151" name="Object 9"/>
          <p:cNvGraphicFramePr>
            <a:graphicFrameLocks noChangeAspect="1"/>
          </p:cNvGraphicFramePr>
          <p:nvPr/>
        </p:nvGraphicFramePr>
        <p:xfrm>
          <a:off x="3290888" y="3546475"/>
          <a:ext cx="197802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Точечный рисунок" r:id="rId6" imgW="5212532" imgH="4449524" progId="Paint.Picture">
                  <p:embed/>
                </p:oleObj>
              </mc:Choice>
              <mc:Fallback>
                <p:oleObj name="Точечный рисунок" r:id="rId6" imgW="5212532" imgH="4449524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281" r="9669" b="7281"/>
                      <a:stretch>
                        <a:fillRect/>
                      </a:stretch>
                    </p:blipFill>
                    <p:spPr bwMode="auto">
                      <a:xfrm>
                        <a:off x="3290888" y="3546475"/>
                        <a:ext cx="1978025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Прямоугольник 3"/>
          <p:cNvSpPr>
            <a:spLocks noChangeArrowheads="1"/>
          </p:cNvSpPr>
          <p:nvPr/>
        </p:nvSpPr>
        <p:spPr bwMode="auto">
          <a:xfrm>
            <a:off x="149225" y="546100"/>
            <a:ext cx="2136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u="sng">
                <a:latin typeface="Arial" panose="020B0604020202020204" pitchFamily="34" charset="0"/>
              </a:rPr>
              <a:t>Теоретические</a:t>
            </a:r>
            <a:r>
              <a:rPr lang="en-US" altLang="ru-RU" sz="2000" b="0">
                <a:latin typeface="Arial" panose="020B0604020202020204" pitchFamily="34" charset="0"/>
              </a:rPr>
              <a:t> </a:t>
            </a:r>
            <a:endParaRPr lang="ru-RU" altLang="ru-RU" sz="2000"/>
          </a:p>
        </p:txBody>
      </p:sp>
      <p:sp>
        <p:nvSpPr>
          <p:cNvPr id="6153" name="Прямоугольник 15"/>
          <p:cNvSpPr>
            <a:spLocks noChangeArrowheads="1"/>
          </p:cNvSpPr>
          <p:nvPr/>
        </p:nvSpPr>
        <p:spPr bwMode="auto">
          <a:xfrm>
            <a:off x="2841625" y="546100"/>
            <a:ext cx="2840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u="sng">
                <a:latin typeface="Arial" panose="020B0604020202020204" pitchFamily="34" charset="0"/>
              </a:rPr>
              <a:t>Экспериментальные</a:t>
            </a:r>
            <a:endParaRPr lang="ru-RU" altLang="ru-RU" sz="2000"/>
          </a:p>
        </p:txBody>
      </p:sp>
      <p:sp>
        <p:nvSpPr>
          <p:cNvPr id="6154" name="Прямоугольник 16"/>
          <p:cNvSpPr>
            <a:spLocks noChangeArrowheads="1"/>
          </p:cNvSpPr>
          <p:nvPr/>
        </p:nvSpPr>
        <p:spPr bwMode="auto">
          <a:xfrm>
            <a:off x="5949950" y="546100"/>
            <a:ext cx="2840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u="sng">
                <a:latin typeface="Arial" panose="020B0604020202020204" pitchFamily="34" charset="0"/>
              </a:rPr>
              <a:t>Вычислительные</a:t>
            </a:r>
            <a:endParaRPr lang="ru-RU" altLang="ru-RU" sz="2000"/>
          </a:p>
        </p:txBody>
      </p:sp>
      <p:sp>
        <p:nvSpPr>
          <p:cNvPr id="6155" name="Text Box 9"/>
          <p:cNvSpPr txBox="1">
            <a:spLocks noChangeArrowheads="1"/>
          </p:cNvSpPr>
          <p:nvPr/>
        </p:nvSpPr>
        <p:spPr bwMode="auto">
          <a:xfrm>
            <a:off x="3116263" y="3476625"/>
            <a:ext cx="11953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1800">
                <a:solidFill>
                  <a:schemeClr val="bg1"/>
                </a:solidFill>
                <a:latin typeface="Arial" panose="020B0604020202020204" pitchFamily="34" charset="0"/>
              </a:rPr>
              <a:t>Re=10</a:t>
            </a:r>
            <a:r>
              <a:rPr lang="en-US" altLang="ru-RU" sz="1800" baseline="3000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endParaRPr lang="ru-RU" altLang="ru-RU" sz="1800" b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6156" name="Picture 15" descr="http://bookini.ru/wp-content/uploads/ELR00016_NoRestriction-6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5375275"/>
            <a:ext cx="198278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8" name="Text Box 9"/>
          <p:cNvSpPr txBox="1">
            <a:spLocks noChangeArrowheads="1"/>
          </p:cNvSpPr>
          <p:nvPr/>
        </p:nvSpPr>
        <p:spPr bwMode="auto">
          <a:xfrm>
            <a:off x="4217988" y="5375275"/>
            <a:ext cx="11684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1800">
                <a:solidFill>
                  <a:schemeClr val="bg1"/>
                </a:solidFill>
                <a:latin typeface="Arial" panose="020B0604020202020204" pitchFamily="34" charset="0"/>
              </a:rPr>
              <a:t>Re=10</a:t>
            </a:r>
            <a:r>
              <a:rPr lang="ru-RU" altLang="ru-RU" sz="1800" baseline="30000">
                <a:solidFill>
                  <a:schemeClr val="bg1"/>
                </a:solidFill>
                <a:latin typeface="Arial" panose="020B0604020202020204" pitchFamily="34" charset="0"/>
              </a:rPr>
              <a:t>6</a:t>
            </a:r>
            <a:endParaRPr lang="ru-RU" altLang="ru-RU" sz="1800" b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6159" name="Рисунок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0" b="30133"/>
          <a:stretch>
            <a:fillRect/>
          </a:stretch>
        </p:blipFill>
        <p:spPr bwMode="auto">
          <a:xfrm>
            <a:off x="5913438" y="5792788"/>
            <a:ext cx="2913062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0" name="Text Box 9"/>
          <p:cNvSpPr txBox="1">
            <a:spLocks noChangeArrowheads="1"/>
          </p:cNvSpPr>
          <p:nvPr/>
        </p:nvSpPr>
        <p:spPr bwMode="auto">
          <a:xfrm>
            <a:off x="8132763" y="4681538"/>
            <a:ext cx="1168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1800">
                <a:latin typeface="Arial" panose="020B0604020202020204" pitchFamily="34" charset="0"/>
              </a:rPr>
              <a:t>Re=10</a:t>
            </a:r>
            <a:r>
              <a:rPr lang="ru-RU" altLang="ru-RU" sz="1800" baseline="30000">
                <a:latin typeface="Arial" panose="020B0604020202020204" pitchFamily="34" charset="0"/>
              </a:rPr>
              <a:t>5</a:t>
            </a:r>
            <a:endParaRPr lang="ru-RU" altLang="ru-RU" sz="1800" b="0">
              <a:latin typeface="Arial" panose="020B0604020202020204" pitchFamily="34" charset="0"/>
            </a:endParaRPr>
          </a:p>
        </p:txBody>
      </p:sp>
      <p:sp>
        <p:nvSpPr>
          <p:cNvPr id="6161" name="Text Box 9"/>
          <p:cNvSpPr txBox="1">
            <a:spLocks noChangeArrowheads="1"/>
          </p:cNvSpPr>
          <p:nvPr/>
        </p:nvSpPr>
        <p:spPr bwMode="auto">
          <a:xfrm>
            <a:off x="6784975" y="6530975"/>
            <a:ext cx="116998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1800">
                <a:latin typeface="Arial" panose="020B0604020202020204" pitchFamily="34" charset="0"/>
              </a:rPr>
              <a:t>Re=10</a:t>
            </a:r>
            <a:r>
              <a:rPr lang="ru-RU" altLang="ru-RU" sz="1800" baseline="30000">
                <a:latin typeface="Arial" panose="020B0604020202020204" pitchFamily="34" charset="0"/>
              </a:rPr>
              <a:t>4</a:t>
            </a:r>
            <a:endParaRPr lang="ru-RU" altLang="ru-RU" sz="1800" b="0">
              <a:latin typeface="Arial" panose="020B0604020202020204" pitchFamily="34" charset="0"/>
            </a:endParaRPr>
          </a:p>
        </p:txBody>
      </p:sp>
      <p:pic>
        <p:nvPicPr>
          <p:cNvPr id="19" name="Flow past a sphere at Re=10000 (CFD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6148296" y="4064591"/>
            <a:ext cx="2113887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Контроль качества решения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0" y="725488"/>
            <a:ext cx="9144000" cy="53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400" b="0">
                <a:latin typeface="Arial" panose="020B0604020202020204" pitchFamily="34" charset="0"/>
              </a:rPr>
              <a:t> Анализ постановки задачи: приемлема ли выбранная модель течения?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ru-RU" altLang="ru-RU" sz="2000" b="0" i="1">
                <a:latin typeface="Arial" panose="020B0604020202020204" pitchFamily="34" charset="0"/>
              </a:rPr>
              <a:t>Турбулентно ли течение? Важны ли эффекты сжимаемости? Есть ли нестационарность? Течение </a:t>
            </a:r>
            <a:r>
              <a:rPr lang="en-US" altLang="ru-RU" sz="2000" b="0" i="1">
                <a:latin typeface="Arial" panose="020B0604020202020204" pitchFamily="34" charset="0"/>
              </a:rPr>
              <a:t>2D/3D</a:t>
            </a:r>
            <a:r>
              <a:rPr lang="ru-RU" altLang="ru-RU" sz="2000" b="0" i="1">
                <a:latin typeface="Arial" panose="020B0604020202020204" pitchFamily="34" charset="0"/>
              </a:rPr>
              <a:t>? Корректны ли выбранные граничные условия?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400" b="0">
                <a:latin typeface="Arial" panose="020B0604020202020204" pitchFamily="34" charset="0"/>
              </a:rPr>
              <a:t> Анализ выбранной геометрической модели: насколько она влияет на получаемое решение?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ru-RU" altLang="ru-RU" sz="2000" b="0" i="1">
                <a:latin typeface="Arial" panose="020B0604020202020204" pitchFamily="34" charset="0"/>
              </a:rPr>
              <a:t>Достаточен ли выбранный размер расчетной области? Насколько оправданы упрощения геометрии?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400" b="0">
                <a:latin typeface="Arial" panose="020B0604020202020204" pitchFamily="34" charset="0"/>
              </a:rPr>
              <a:t> Анализ построенной расчетной сетки: насколько она влияет на получаемое решение?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ru-RU" altLang="ru-RU" sz="2000" b="0" i="1">
                <a:latin typeface="Arial" panose="020B0604020202020204" pitchFamily="34" charset="0"/>
              </a:rPr>
              <a:t>Достигнута ли сеточная независимость решения? Присутствуют ли </a:t>
            </a:r>
            <a:r>
              <a:rPr lang="en-US" altLang="ru-RU" sz="2000" b="0" i="1">
                <a:latin typeface="Arial" panose="020B0604020202020204" pitchFamily="34" charset="0"/>
              </a:rPr>
              <a:t>“</a:t>
            </a:r>
            <a:r>
              <a:rPr lang="ru-RU" altLang="ru-RU" sz="2000" b="0" i="1">
                <a:latin typeface="Arial" panose="020B0604020202020204" pitchFamily="34" charset="0"/>
              </a:rPr>
              <a:t>плохие</a:t>
            </a:r>
            <a:r>
              <a:rPr lang="en-US" altLang="ru-RU" sz="2000" b="0" i="1">
                <a:latin typeface="Arial" panose="020B0604020202020204" pitchFamily="34" charset="0"/>
              </a:rPr>
              <a:t>”</a:t>
            </a:r>
            <a:r>
              <a:rPr lang="ru-RU" altLang="ru-RU" sz="2000" b="0" i="1">
                <a:latin typeface="Arial" panose="020B0604020202020204" pitchFamily="34" charset="0"/>
              </a:rPr>
              <a:t> (например, скошенные) ячейки? Достаточно ли разрешение областей с большими градиентами?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AutoShape 2"/>
          <p:cNvSpPr>
            <a:spLocks noChangeArrowheads="1"/>
          </p:cNvSpPr>
          <p:nvPr/>
        </p:nvSpPr>
        <p:spPr bwMode="auto">
          <a:xfrm>
            <a:off x="96838" y="1316038"/>
            <a:ext cx="8901112" cy="24765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101600" y="809625"/>
            <a:ext cx="88519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200" b="0" i="1">
                <a:solidFill>
                  <a:schemeClr val="accent2"/>
                </a:solidFill>
                <a:latin typeface="Arial" panose="020B0604020202020204" pitchFamily="34" charset="0"/>
              </a:rPr>
              <a:t>(</a:t>
            </a:r>
            <a:r>
              <a:rPr lang="ru-RU" altLang="ru-RU" sz="2200" i="1">
                <a:solidFill>
                  <a:schemeClr val="accent2"/>
                </a:solidFill>
                <a:latin typeface="Arial" panose="020B0604020202020204" pitchFamily="34" charset="0"/>
              </a:rPr>
              <a:t>S</a:t>
            </a:r>
            <a:r>
              <a:rPr lang="ru-RU" altLang="ru-RU" sz="2200" b="0" i="1">
                <a:solidFill>
                  <a:schemeClr val="accent2"/>
                </a:solidFill>
                <a:latin typeface="Arial" panose="020B0604020202020204" pitchFamily="34" charset="0"/>
              </a:rPr>
              <a:t>upersonic to </a:t>
            </a:r>
            <a:r>
              <a:rPr lang="ru-RU" altLang="ru-RU" sz="2200" i="1">
                <a:solidFill>
                  <a:schemeClr val="accent2"/>
                </a:solidFill>
                <a:latin typeface="Arial" panose="020B0604020202020204" pitchFamily="34" charset="0"/>
              </a:rPr>
              <a:t>IN</a:t>
            </a:r>
            <a:r>
              <a:rPr lang="ru-RU" altLang="ru-RU" sz="2200" b="0" i="1">
                <a:solidFill>
                  <a:schemeClr val="accent2"/>
                </a:solidFill>
                <a:latin typeface="Arial" panose="020B0604020202020204" pitchFamily="34" charset="0"/>
              </a:rPr>
              <a:t>compressible </a:t>
            </a:r>
            <a:r>
              <a:rPr lang="ru-RU" altLang="ru-RU" sz="2200" i="1">
                <a:solidFill>
                  <a:schemeClr val="accent2"/>
                </a:solidFill>
                <a:latin typeface="Arial" panose="020B0604020202020204" pitchFamily="34" charset="0"/>
              </a:rPr>
              <a:t>F</a:t>
            </a:r>
            <a:r>
              <a:rPr lang="ru-RU" altLang="ru-RU" sz="2200" b="0" i="1">
                <a:solidFill>
                  <a:schemeClr val="accent2"/>
                </a:solidFill>
                <a:latin typeface="Arial" panose="020B0604020202020204" pitchFamily="34" charset="0"/>
              </a:rPr>
              <a:t>lows), разрабатывается с 1992 г.</a:t>
            </a:r>
            <a:endParaRPr lang="ru-RU" altLang="ru-RU" sz="2400" u="sng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227013" y="1468438"/>
            <a:ext cx="8778875" cy="214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92088" indent="-1920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ru-RU" altLang="ru-RU" sz="2100" b="0">
                <a:latin typeface="Arial" panose="020B0604020202020204" pitchFamily="34" charset="0"/>
              </a:rPr>
              <a:t>стационарные и нестационарные задачи течения жидкости и газа </a:t>
            </a:r>
            <a:r>
              <a:rPr lang="en-US" altLang="ru-RU" sz="2100" b="0">
                <a:latin typeface="Arial" panose="020B0604020202020204" pitchFamily="34" charset="0"/>
              </a:rPr>
              <a:t>      </a:t>
            </a:r>
            <a:r>
              <a:rPr lang="ru-RU" altLang="ru-RU" sz="2100" b="0">
                <a:latin typeface="Arial" panose="020B0604020202020204" pitchFamily="34" charset="0"/>
              </a:rPr>
              <a:t>в неподвижных или  вращающихся системах отсчета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ru-RU" altLang="ru-RU" sz="2100" b="0">
                <a:latin typeface="Arial" panose="020B0604020202020204" pitchFamily="34" charset="0"/>
              </a:rPr>
              <a:t>задачи сопряженного теплообмена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ru-RU" altLang="ru-RU" sz="2100" b="0">
                <a:latin typeface="Arial" panose="020B0604020202020204" pitchFamily="34" charset="0"/>
              </a:rPr>
              <a:t>различные модели турбулентности </a:t>
            </a:r>
            <a:r>
              <a:rPr lang="en-US" altLang="ru-RU" sz="2100" b="0">
                <a:latin typeface="Arial" panose="020B0604020202020204" pitchFamily="34" charset="0"/>
              </a:rPr>
              <a:t>(k, </a:t>
            </a:r>
            <a:r>
              <a:rPr lang="en-US" altLang="ru-RU" sz="2100" b="0" noProof="1">
                <a:latin typeface="Arial" panose="020B0604020202020204" pitchFamily="34" charset="0"/>
                <a:sym typeface="Symbol" panose="05050102010706020507" pitchFamily="18" charset="2"/>
              </a:rPr>
              <a:t></a:t>
            </a:r>
            <a:r>
              <a:rPr lang="en-US" altLang="ru-RU" sz="2100" b="0" baseline="-25000" noProof="1">
                <a:latin typeface="Arial" panose="020B0604020202020204" pitchFamily="34" charset="0"/>
              </a:rPr>
              <a:t>t</a:t>
            </a:r>
            <a:r>
              <a:rPr lang="en-US" altLang="ru-RU" sz="2100" b="0">
                <a:latin typeface="Arial" panose="020B0604020202020204" pitchFamily="34" charset="0"/>
              </a:rPr>
              <a:t>-SA, k-</a:t>
            </a:r>
            <a:r>
              <a:rPr lang="en-US" altLang="ru-RU" sz="2100" b="0">
                <a:latin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US" altLang="ru-RU" sz="2100" b="0">
                <a:latin typeface="Arial" panose="020B0604020202020204" pitchFamily="34" charset="0"/>
              </a:rPr>
              <a:t>, k-</a:t>
            </a:r>
            <a:r>
              <a:rPr lang="en-US" altLang="ru-RU" sz="2100" b="0">
                <a:latin typeface="Arial" panose="020B0604020202020204" pitchFamily="34" charset="0"/>
                <a:sym typeface="Symbol" panose="05050102010706020507" pitchFamily="18" charset="2"/>
              </a:rPr>
              <a:t></a:t>
            </a:r>
            <a:r>
              <a:rPr lang="en-US" altLang="ru-RU" sz="2100" b="0">
                <a:latin typeface="Arial" panose="020B0604020202020204" pitchFamily="34" charset="0"/>
              </a:rPr>
              <a:t>, MSST, v2f)</a:t>
            </a:r>
            <a:endParaRPr lang="ru-RU" altLang="ru-RU" sz="2100" b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ru-RU" altLang="ru-RU" sz="2100" b="0">
                <a:latin typeface="Arial" panose="020B0604020202020204" pitchFamily="34" charset="0"/>
              </a:rPr>
              <a:t>метод МКВ</a:t>
            </a:r>
            <a:r>
              <a:rPr lang="en-US" altLang="ru-RU" sz="2100" b="0">
                <a:latin typeface="Arial" panose="020B0604020202020204" pitchFamily="34" charset="0"/>
              </a:rPr>
              <a:t> (LES)</a:t>
            </a:r>
            <a:r>
              <a:rPr lang="ru-RU" altLang="ru-RU" sz="2100" b="0">
                <a:latin typeface="Arial" panose="020B0604020202020204" pitchFamily="34" charset="0"/>
              </a:rPr>
              <a:t>, метод МОВ </a:t>
            </a:r>
            <a:r>
              <a:rPr lang="en-US" altLang="ru-RU" sz="2100" b="0">
                <a:latin typeface="Arial" panose="020B0604020202020204" pitchFamily="34" charset="0"/>
              </a:rPr>
              <a:t>(DES)</a:t>
            </a:r>
            <a:endParaRPr lang="ru-RU" altLang="ru-RU" sz="2400" b="0"/>
          </a:p>
        </p:txBody>
      </p:sp>
      <p:sp>
        <p:nvSpPr>
          <p:cNvPr id="49157" name="AutoShape 5"/>
          <p:cNvSpPr>
            <a:spLocks noChangeArrowheads="1"/>
          </p:cNvSpPr>
          <p:nvPr/>
        </p:nvSpPr>
        <p:spPr bwMode="auto">
          <a:xfrm>
            <a:off x="141288" y="3960813"/>
            <a:ext cx="8853487" cy="252571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157163" y="4051300"/>
            <a:ext cx="8910637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92088" indent="-1920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30000"/>
              </a:spcBef>
            </a:pPr>
            <a:r>
              <a:rPr lang="ru-RU" altLang="ru-RU" sz="2100" b="0">
                <a:latin typeface="Arial" panose="020B0604020202020204" pitchFamily="34" charset="0"/>
              </a:rPr>
              <a:t>блочно-структурированные неравномерные сетки,  согласованные  с границами области течения, включая подвижные сетки</a:t>
            </a:r>
          </a:p>
          <a:p>
            <a:pPr>
              <a:spcBef>
                <a:spcPct val="30000"/>
              </a:spcBef>
            </a:pPr>
            <a:r>
              <a:rPr lang="ru-RU" altLang="ru-RU" sz="2100" b="0">
                <a:latin typeface="Arial" panose="020B0604020202020204" pitchFamily="34" charset="0"/>
              </a:rPr>
              <a:t>неявная схема второго порядка точности по физическому времени</a:t>
            </a:r>
            <a:endParaRPr lang="ru-RU" altLang="ru-RU" sz="2100" b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</a:pPr>
            <a:r>
              <a:rPr lang="ru-RU" altLang="ru-RU" sz="2100" b="0">
                <a:latin typeface="Arial" panose="020B0604020202020204" pitchFamily="34" charset="0"/>
              </a:rPr>
              <a:t>пространственная дискретизация по методу конечных объемов </a:t>
            </a:r>
            <a:br>
              <a:rPr lang="ru-RU" altLang="ru-RU" sz="2100" b="0">
                <a:latin typeface="Arial" panose="020B0604020202020204" pitchFamily="34" charset="0"/>
              </a:rPr>
            </a:br>
            <a:r>
              <a:rPr lang="ru-RU" altLang="ru-RU" sz="2100" b="0">
                <a:latin typeface="Arial" panose="020B0604020202020204" pitchFamily="34" charset="0"/>
              </a:rPr>
              <a:t>со вторым порядком точности</a:t>
            </a:r>
          </a:p>
          <a:p>
            <a:pPr>
              <a:spcBef>
                <a:spcPct val="30000"/>
              </a:spcBef>
            </a:pPr>
            <a:r>
              <a:rPr lang="ru-RU" altLang="ru-RU" sz="2100" b="0">
                <a:latin typeface="Arial" panose="020B0604020202020204" pitchFamily="34" charset="0"/>
              </a:rPr>
              <a:t>параллельная версия (</a:t>
            </a:r>
            <a:r>
              <a:rPr lang="en-US" altLang="ru-RU" sz="2100" b="0">
                <a:latin typeface="Arial" panose="020B0604020202020204" pitchFamily="34" charset="0"/>
              </a:rPr>
              <a:t>“domain-decomposition”</a:t>
            </a:r>
            <a:r>
              <a:rPr lang="ru-RU" altLang="ru-RU" sz="2100" b="0">
                <a:latin typeface="Arial" panose="020B0604020202020204" pitchFamily="34" charset="0"/>
              </a:rPr>
              <a:t> стратегия)</a:t>
            </a:r>
            <a:endParaRPr lang="ru-RU" altLang="ru-RU" sz="2100" b="0"/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8738" y="-58738"/>
            <a:ext cx="9085262" cy="82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Академические </a:t>
            </a:r>
            <a:r>
              <a:rPr lang="en-US" altLang="ru-RU" sz="2400">
                <a:latin typeface="Arial" panose="020B0604020202020204" pitchFamily="34" charset="0"/>
              </a:rPr>
              <a:t>CFD-</a:t>
            </a:r>
            <a:r>
              <a:rPr lang="ru-RU" altLang="ru-RU" sz="2400">
                <a:latin typeface="Arial" panose="020B0604020202020204" pitchFamily="34" charset="0"/>
              </a:rPr>
              <a:t>коды: </a:t>
            </a:r>
            <a:r>
              <a:rPr lang="en-US" altLang="ru-RU" sz="2400">
                <a:latin typeface="Arial" panose="020B0604020202020204" pitchFamily="34" charset="0"/>
              </a:rPr>
              <a:t>SINF (</a:t>
            </a:r>
            <a:r>
              <a:rPr lang="ru-RU" altLang="ru-RU" sz="2400">
                <a:latin typeface="Arial" panose="020B0604020202020204" pitchFamily="34" charset="0"/>
              </a:rPr>
              <a:t>каф. гидроаэродинамики СПбГПУ, группа под руководством проф. Е.М. Смирнова)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774700" y="404813"/>
          <a:ext cx="2433638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7" name="Точечный рисунок" r:id="rId4" imgW="7681626" imgH="7955970" progId="Paint.Picture">
                  <p:embed/>
                </p:oleObj>
              </mc:Choice>
              <mc:Fallback>
                <p:oleObj name="Точечный рисунок" r:id="rId4" imgW="7681626" imgH="795597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404813"/>
                        <a:ext cx="2433638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0" y="3378200"/>
            <a:ext cx="3084513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200">
                <a:latin typeface="Arial" panose="020B0604020202020204" pitchFamily="34" charset="0"/>
              </a:rPr>
              <a:t>http://www.ansys.com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8738" y="-58738"/>
            <a:ext cx="90852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Открытые и коммерческие </a:t>
            </a:r>
            <a:r>
              <a:rPr lang="en-US" altLang="ru-RU" sz="2400">
                <a:latin typeface="Arial" panose="020B0604020202020204" pitchFamily="34" charset="0"/>
              </a:rPr>
              <a:t>CFD-</a:t>
            </a:r>
            <a:r>
              <a:rPr lang="ru-RU" altLang="ru-RU" sz="2400">
                <a:latin typeface="Arial" panose="020B0604020202020204" pitchFamily="34" charset="0"/>
              </a:rPr>
              <a:t>коды:</a:t>
            </a: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0" y="2852738"/>
            <a:ext cx="4935538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600" b="0">
                <a:latin typeface="Arial" panose="020B0604020202020204" pitchFamily="34" charset="0"/>
              </a:rPr>
              <a:t>ANSYS </a:t>
            </a:r>
            <a:r>
              <a:rPr lang="ru-RU" altLang="ru-RU" sz="1600" b="0">
                <a:latin typeface="Arial" panose="020B0604020202020204" pitchFamily="34" charset="0"/>
              </a:rPr>
              <a:t>– крупнейшая корпорация, производящая ПО в области вычислительной механики</a:t>
            </a:r>
          </a:p>
        </p:txBody>
      </p:sp>
      <p:graphicFrame>
        <p:nvGraphicFramePr>
          <p:cNvPr id="45062" name="Object 4"/>
          <p:cNvGraphicFramePr>
            <a:graphicFrameLocks noChangeAspect="1"/>
          </p:cNvGraphicFramePr>
          <p:nvPr/>
        </p:nvGraphicFramePr>
        <p:xfrm>
          <a:off x="700088" y="3729038"/>
          <a:ext cx="2582862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8" name="Точечный рисунок" r:id="rId6" imgW="8184589" imgH="7986452" progId="Paint.Picture">
                  <p:embed/>
                </p:oleObj>
              </mc:Choice>
              <mc:Fallback>
                <p:oleObj name="Точечный рисунок" r:id="rId6" imgW="8184589" imgH="7986452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3729038"/>
                        <a:ext cx="2582862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3" name="Text Box 6"/>
          <p:cNvSpPr txBox="1">
            <a:spLocks noChangeArrowheads="1"/>
          </p:cNvSpPr>
          <p:nvPr/>
        </p:nvSpPr>
        <p:spPr bwMode="auto">
          <a:xfrm>
            <a:off x="58738" y="6249988"/>
            <a:ext cx="337185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600" b="0">
                <a:latin typeface="Arial" panose="020B0604020202020204" pitchFamily="34" charset="0"/>
              </a:rPr>
              <a:t>STAR-CD </a:t>
            </a:r>
            <a:r>
              <a:rPr lang="en-US" altLang="ru-RU" sz="1600" b="0" i="1">
                <a:latin typeface="Arial" panose="020B0604020202020204" pitchFamily="34" charset="0"/>
              </a:rPr>
              <a:t>(</a:t>
            </a:r>
            <a:r>
              <a:rPr lang="ru-RU" altLang="ru-RU" sz="1600" b="0" i="1">
                <a:latin typeface="Arial" panose="020B0604020202020204" pitchFamily="34" charset="0"/>
              </a:rPr>
              <a:t>компания </a:t>
            </a:r>
            <a:r>
              <a:rPr lang="en-US" altLang="ru-RU" sz="1600" b="0" i="1">
                <a:latin typeface="Arial" panose="020B0604020202020204" pitchFamily="34" charset="0"/>
              </a:rPr>
              <a:t>CD-Adapco)</a:t>
            </a:r>
            <a:endParaRPr lang="ru-RU" altLang="ru-RU" sz="1600" b="0" i="1">
              <a:latin typeface="Arial" panose="020B0604020202020204" pitchFamily="34" charset="0"/>
            </a:endParaRPr>
          </a:p>
        </p:txBody>
      </p:sp>
      <p:sp>
        <p:nvSpPr>
          <p:cNvPr id="45064" name="Rectangle 3"/>
          <p:cNvSpPr>
            <a:spLocks noChangeArrowheads="1"/>
          </p:cNvSpPr>
          <p:nvPr/>
        </p:nvSpPr>
        <p:spPr bwMode="auto">
          <a:xfrm>
            <a:off x="58738" y="6529388"/>
            <a:ext cx="3371850" cy="274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200">
                <a:latin typeface="Arial" panose="020B0604020202020204" pitchFamily="34" charset="0"/>
              </a:rPr>
              <a:t>http://www.cd-adapco.com/products/star-cd</a:t>
            </a:r>
          </a:p>
        </p:txBody>
      </p:sp>
      <p:graphicFrame>
        <p:nvGraphicFramePr>
          <p:cNvPr id="45065" name="Object 7"/>
          <p:cNvGraphicFramePr>
            <a:graphicFrameLocks noChangeAspect="1"/>
          </p:cNvGraphicFramePr>
          <p:nvPr/>
        </p:nvGraphicFramePr>
        <p:xfrm>
          <a:off x="5938838" y="404813"/>
          <a:ext cx="257175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9" name="Точечный рисунок" r:id="rId8" imgW="7536833" imgH="7384420" progId="Paint.Picture">
                  <p:embed/>
                </p:oleObj>
              </mc:Choice>
              <mc:Fallback>
                <p:oleObj name="Точечный рисунок" r:id="rId8" imgW="7536833" imgH="7384420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8838" y="404813"/>
                        <a:ext cx="2571750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6" name="Text Box 4"/>
          <p:cNvSpPr txBox="1">
            <a:spLocks noChangeArrowheads="1"/>
          </p:cNvSpPr>
          <p:nvPr/>
        </p:nvSpPr>
        <p:spPr bwMode="auto">
          <a:xfrm>
            <a:off x="5246688" y="2852738"/>
            <a:ext cx="3825875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600" b="0">
                <a:latin typeface="Arial" panose="020B0604020202020204" pitchFamily="34" charset="0"/>
              </a:rPr>
              <a:t>OpenFOAM</a:t>
            </a:r>
            <a:r>
              <a:rPr lang="ru-RU" altLang="ru-RU" sz="1600" b="0">
                <a:latin typeface="Arial" panose="020B0604020202020204" pitchFamily="34" charset="0"/>
              </a:rPr>
              <a:t> (</a:t>
            </a:r>
            <a:r>
              <a:rPr lang="en-US" altLang="ru-RU" sz="1600" b="0">
                <a:latin typeface="Arial" panose="020B0604020202020204" pitchFamily="34" charset="0"/>
              </a:rPr>
              <a:t>Open Field Operation And Manipulation</a:t>
            </a:r>
            <a:r>
              <a:rPr lang="ru-RU" altLang="ru-RU" sz="1600" b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5067" name="Rectangle 3"/>
          <p:cNvSpPr>
            <a:spLocks noChangeArrowheads="1"/>
          </p:cNvSpPr>
          <p:nvPr/>
        </p:nvSpPr>
        <p:spPr bwMode="auto">
          <a:xfrm>
            <a:off x="5246688" y="3378200"/>
            <a:ext cx="2151062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200">
                <a:latin typeface="Arial" panose="020B0604020202020204" pitchFamily="34" charset="0"/>
              </a:rPr>
              <a:t>http://www.openfoam.com/</a:t>
            </a:r>
          </a:p>
        </p:txBody>
      </p:sp>
      <p:graphicFrame>
        <p:nvGraphicFramePr>
          <p:cNvPr id="45068" name="Object 2"/>
          <p:cNvGraphicFramePr>
            <a:graphicFrameLocks noChangeAspect="1"/>
          </p:cNvGraphicFramePr>
          <p:nvPr/>
        </p:nvGraphicFramePr>
        <p:xfrm>
          <a:off x="5700713" y="3729038"/>
          <a:ext cx="291782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0" name="Точечный рисунок" r:id="rId10" imgW="9152413" imgH="7902625" progId="Paint.Picture">
                  <p:embed/>
                </p:oleObj>
              </mc:Choice>
              <mc:Fallback>
                <p:oleObj name="Точечный рисунок" r:id="rId10" imgW="9152413" imgH="7902625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0713" y="3729038"/>
                        <a:ext cx="2917825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9" name="Text Box 6"/>
          <p:cNvSpPr txBox="1">
            <a:spLocks noChangeArrowheads="1"/>
          </p:cNvSpPr>
          <p:nvPr/>
        </p:nvSpPr>
        <p:spPr bwMode="auto">
          <a:xfrm>
            <a:off x="5221288" y="6249988"/>
            <a:ext cx="400685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ru-RU" sz="1600" b="0">
                <a:latin typeface="Arial" panose="020B0604020202020204" pitchFamily="34" charset="0"/>
              </a:rPr>
              <a:t>NUMECA (FINE/Turbo, FINE/Marine, …)</a:t>
            </a:r>
            <a:endParaRPr lang="ru-RU" altLang="ru-RU" sz="1600" b="0">
              <a:latin typeface="Arial" panose="020B0604020202020204" pitchFamily="34" charset="0"/>
            </a:endParaRPr>
          </a:p>
        </p:txBody>
      </p:sp>
      <p:sp>
        <p:nvSpPr>
          <p:cNvPr id="45070" name="Rectangle 4"/>
          <p:cNvSpPr>
            <a:spLocks noChangeArrowheads="1"/>
          </p:cNvSpPr>
          <p:nvPr/>
        </p:nvSpPr>
        <p:spPr bwMode="auto">
          <a:xfrm>
            <a:off x="5246688" y="6523038"/>
            <a:ext cx="195103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200">
                <a:latin typeface="Arial" panose="020B0604020202020204" pitchFamily="34" charset="0"/>
              </a:rPr>
              <a:t>http://www.numeca.com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131763" y="574675"/>
          <a:ext cx="3830637" cy="310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Точечный рисунок" r:id="rId4" imgW="10698068" imgH="8666667" progId="Paint.Picture">
                  <p:embed/>
                </p:oleObj>
              </mc:Choice>
              <mc:Fallback>
                <p:oleObj name="Точечный рисунок" r:id="rId4" imgW="10698068" imgH="8666667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574675"/>
                        <a:ext cx="3830637" cy="310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0" y="28575"/>
            <a:ext cx="9153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2400">
                <a:solidFill>
                  <a:schemeClr val="accent2"/>
                </a:solidFill>
                <a:latin typeface="Arial" panose="020B0604020202020204" pitchFamily="34" charset="0"/>
              </a:rPr>
              <a:t>CFD-</a:t>
            </a:r>
            <a:r>
              <a:rPr lang="ru-RU" altLang="ru-RU" sz="2400">
                <a:solidFill>
                  <a:schemeClr val="accent2"/>
                </a:solidFill>
                <a:latin typeface="Arial" panose="020B0604020202020204" pitchFamily="34" charset="0"/>
              </a:rPr>
              <a:t>постпроцессоры</a:t>
            </a:r>
          </a:p>
        </p:txBody>
      </p:sp>
      <p:graphicFrame>
        <p:nvGraphicFramePr>
          <p:cNvPr id="47108" name="Object 2"/>
          <p:cNvGraphicFramePr>
            <a:graphicFrameLocks noChangeAspect="1"/>
          </p:cNvGraphicFramePr>
          <p:nvPr/>
        </p:nvGraphicFramePr>
        <p:xfrm>
          <a:off x="4132263" y="574675"/>
          <a:ext cx="4779962" cy="341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2" name="Точечный рисунок" r:id="rId6" imgW="9438095" imgH="6752381" progId="Paint.Picture">
                  <p:embed/>
                </p:oleObj>
              </mc:Choice>
              <mc:Fallback>
                <p:oleObj name="Точечный рисунок" r:id="rId6" imgW="9438095" imgH="675238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263" y="574675"/>
                        <a:ext cx="4779962" cy="341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3962400" y="4000500"/>
            <a:ext cx="5121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accent2"/>
                </a:solidFill>
                <a:latin typeface="Arial" panose="020B0604020202020204" pitchFamily="34" charset="0"/>
              </a:rPr>
              <a:t>Коммерческий постпроцессор </a:t>
            </a:r>
            <a:r>
              <a:rPr lang="en-US" altLang="ru-RU" sz="1800">
                <a:solidFill>
                  <a:schemeClr val="accent2"/>
                </a:solidFill>
                <a:latin typeface="Arial" panose="020B0604020202020204" pitchFamily="34" charset="0"/>
              </a:rPr>
              <a:t>FIELDVIEW</a:t>
            </a:r>
            <a:endParaRPr lang="ru-RU" altLang="ru-RU" sz="1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47110" name="Text Box 4"/>
          <p:cNvSpPr txBox="1">
            <a:spLocks noChangeArrowheads="1"/>
          </p:cNvSpPr>
          <p:nvPr/>
        </p:nvSpPr>
        <p:spPr bwMode="auto">
          <a:xfrm>
            <a:off x="131763" y="3722688"/>
            <a:ext cx="383063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accent2"/>
                </a:solidFill>
                <a:latin typeface="Arial" panose="020B0604020202020204" pitchFamily="34" charset="0"/>
              </a:rPr>
              <a:t>Коммерческий постпроцессор </a:t>
            </a:r>
            <a:r>
              <a:rPr lang="en-US" altLang="ru-RU" sz="1800">
                <a:solidFill>
                  <a:schemeClr val="accent2"/>
                </a:solidFill>
                <a:latin typeface="Arial" panose="020B0604020202020204" pitchFamily="34" charset="0"/>
              </a:rPr>
              <a:t>Tecplot</a:t>
            </a:r>
            <a:endParaRPr lang="ru-RU" altLang="ru-RU" sz="1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47111" name="Рисунок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4421188"/>
            <a:ext cx="3000375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2" name="Text Box 4"/>
          <p:cNvSpPr txBox="1">
            <a:spLocks noChangeArrowheads="1"/>
          </p:cNvSpPr>
          <p:nvPr/>
        </p:nvSpPr>
        <p:spPr bwMode="auto">
          <a:xfrm>
            <a:off x="5894388" y="5129213"/>
            <a:ext cx="19621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accent2"/>
                </a:solidFill>
                <a:latin typeface="Arial" panose="020B0604020202020204" pitchFamily="34" charset="0"/>
              </a:rPr>
              <a:t>Открытый постпроцессор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>
                <a:solidFill>
                  <a:schemeClr val="accent2"/>
                </a:solidFill>
                <a:latin typeface="Arial" panose="020B0604020202020204" pitchFamily="34" charset="0"/>
              </a:rPr>
              <a:t>ParaView</a:t>
            </a:r>
            <a:endParaRPr lang="ru-RU" altLang="ru-RU" sz="18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2355850"/>
            <a:ext cx="91440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Примеры вычислительных задач,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выполненных научно-исследовательской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лабораторией, созданной при кафедре ГГТ</a:t>
            </a:r>
            <a:endParaRPr lang="ru-RU" altLang="ru-RU" sz="24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3516313" y="560388"/>
            <a:ext cx="5424487" cy="11874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0">
                <a:latin typeface="Arial" panose="020B0604020202020204" pitchFamily="34" charset="0"/>
              </a:rPr>
              <a:t>Analysis of ventilation flows changed due to installation of an Advanced Resistive Exercise Device into Node 1</a:t>
            </a:r>
            <a:endParaRPr lang="ru-RU" altLang="ru-RU" sz="2400" b="0">
              <a:latin typeface="Arial" panose="020B0604020202020204" pitchFamily="34" charset="0"/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>
            <a:fillRect/>
          </a:stretch>
        </p:blipFill>
        <p:spPr bwMode="auto">
          <a:xfrm>
            <a:off x="225425" y="511175"/>
            <a:ext cx="3268663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522663"/>
            <a:ext cx="3248025" cy="255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637" name="pathlines-lindiff-case3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2336800"/>
            <a:ext cx="4381500" cy="385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76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76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7637"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763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341313" y="1109663"/>
            <a:ext cx="3938587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 </a:t>
            </a:r>
            <a:r>
              <a:rPr lang="ru-RU" altLang="ru-RU" sz="2000">
                <a:latin typeface="Arial" panose="020B0604020202020204" pitchFamily="34" charset="0"/>
              </a:rPr>
              <a:t>Течение в шунтированном кровеносном сосуде</a:t>
            </a:r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5262563" y="1441450"/>
          <a:ext cx="3595687" cy="398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8" name="Точечный рисунок" r:id="rId4" imgW="5243014" imgH="5806943" progId="Paint.Picture">
                  <p:embed/>
                </p:oleObj>
              </mc:Choice>
              <mc:Fallback>
                <p:oleObj name="Точечный рисунок" r:id="rId4" imgW="5243014" imgH="580694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2563" y="1441450"/>
                        <a:ext cx="3595687" cy="398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52" name="Group 4"/>
          <p:cNvGrpSpPr>
            <a:grpSpLocks/>
          </p:cNvGrpSpPr>
          <p:nvPr/>
        </p:nvGrpSpPr>
        <p:grpSpPr bwMode="auto">
          <a:xfrm>
            <a:off x="323850" y="2266950"/>
            <a:ext cx="4303713" cy="2532063"/>
            <a:chOff x="243" y="1576"/>
            <a:chExt cx="2991" cy="1805"/>
          </a:xfrm>
        </p:grpSpPr>
        <p:graphicFrame>
          <p:nvGraphicFramePr>
            <p:cNvPr id="53254" name="Object 5"/>
            <p:cNvGraphicFramePr>
              <a:graphicFrameLocks noChangeAspect="1"/>
            </p:cNvGraphicFramePr>
            <p:nvPr/>
          </p:nvGraphicFramePr>
          <p:xfrm>
            <a:off x="243" y="2300"/>
            <a:ext cx="2898" cy="10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9" name="Точечный рисунок" r:id="rId6" imgW="10345594" imgH="3858164" progId="Paint.Picture">
                    <p:embed/>
                  </p:oleObj>
                </mc:Choice>
                <mc:Fallback>
                  <p:oleObj name="Точечный рисунок" r:id="rId6" imgW="10345594" imgH="3858164" progId="Paint.Picture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" y="2300"/>
                          <a:ext cx="2898" cy="10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5" name="Object 6"/>
            <p:cNvGraphicFramePr>
              <a:graphicFrameLocks noChangeAspect="1"/>
            </p:cNvGraphicFramePr>
            <p:nvPr/>
          </p:nvGraphicFramePr>
          <p:xfrm>
            <a:off x="1327" y="1576"/>
            <a:ext cx="1907" cy="11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70" name="Точечный рисунок" r:id="rId8" imgW="7228571" imgH="4200000" progId="Paint.Picture">
                    <p:embed/>
                  </p:oleObj>
                </mc:Choice>
                <mc:Fallback>
                  <p:oleObj name="Точечный рисунок" r:id="rId8" imgW="7228571" imgH="4200000" progId="Paint.Picture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7" y="1576"/>
                          <a:ext cx="1907" cy="11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253" name="Text Box 7"/>
          <p:cNvSpPr txBox="1">
            <a:spLocks noChangeArrowheads="1"/>
          </p:cNvSpPr>
          <p:nvPr/>
        </p:nvSpPr>
        <p:spPr bwMode="auto">
          <a:xfrm>
            <a:off x="5364163" y="536575"/>
            <a:ext cx="2936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 </a:t>
            </a:r>
            <a:r>
              <a:rPr lang="ru-RU" altLang="ru-RU" sz="2000">
                <a:latin typeface="Arial" panose="020B0604020202020204" pitchFamily="34" charset="0"/>
              </a:rPr>
              <a:t>Обтекание Шаттла и ракеты-носителя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ath_rot_4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758825"/>
            <a:ext cx="6427787" cy="567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68300" y="55563"/>
            <a:ext cx="8566150" cy="6413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2700338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700338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7003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70033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70033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0033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0033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0033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0033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ru-RU" sz="2000" b="0">
                <a:latin typeface="Arial" panose="020B0604020202020204" pitchFamily="34" charset="0"/>
              </a:rPr>
              <a:t>Ventilation airflow in the turbine compartment: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ru-RU" sz="2000" b="0">
                <a:latin typeface="Arial" panose="020B0604020202020204" pitchFamily="34" charset="0"/>
              </a:rPr>
              <a:t>streamlines colored by static 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86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86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658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8658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2667000" y="152400"/>
            <a:ext cx="64770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200">
                <a:solidFill>
                  <a:schemeClr val="accent2"/>
                </a:solidFill>
                <a:latin typeface="Arial" panose="020B0604020202020204" pitchFamily="34" charset="0"/>
              </a:rPr>
              <a:t>Турбулентная конвекция воды в подогреваемой снизу кубической полости</a:t>
            </a:r>
            <a:r>
              <a:rPr lang="ru-RU" altLang="ru-RU" sz="2400"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56323" name="Group 3"/>
          <p:cNvGrpSpPr>
            <a:grpSpLocks/>
          </p:cNvGrpSpPr>
          <p:nvPr/>
        </p:nvGrpSpPr>
        <p:grpSpPr bwMode="auto">
          <a:xfrm>
            <a:off x="-80963" y="569913"/>
            <a:ext cx="3603626" cy="2871787"/>
            <a:chOff x="-63" y="292"/>
            <a:chExt cx="2270" cy="1809"/>
          </a:xfrm>
        </p:grpSpPr>
        <p:sp>
          <p:nvSpPr>
            <p:cNvPr id="56340" name="AutoShape 4"/>
            <p:cNvSpPr>
              <a:spLocks noChangeAspect="1" noChangeArrowheads="1"/>
            </p:cNvSpPr>
            <p:nvPr/>
          </p:nvSpPr>
          <p:spPr bwMode="auto">
            <a:xfrm>
              <a:off x="312" y="551"/>
              <a:ext cx="1190" cy="306"/>
            </a:xfrm>
            <a:prstGeom prst="parallelogram">
              <a:avLst>
                <a:gd name="adj" fmla="val 97222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6341" name="AutoShape 5"/>
            <p:cNvSpPr>
              <a:spLocks noChangeAspect="1" noChangeArrowheads="1"/>
            </p:cNvSpPr>
            <p:nvPr/>
          </p:nvSpPr>
          <p:spPr bwMode="auto">
            <a:xfrm>
              <a:off x="291" y="1441"/>
              <a:ext cx="1220" cy="314"/>
            </a:xfrm>
            <a:prstGeom prst="parallelogram">
              <a:avLst>
                <a:gd name="adj" fmla="val 97134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6342" name="AutoShape 6"/>
            <p:cNvSpPr>
              <a:spLocks noChangeAspect="1" noChangeArrowheads="1"/>
            </p:cNvSpPr>
            <p:nvPr/>
          </p:nvSpPr>
          <p:spPr bwMode="auto">
            <a:xfrm>
              <a:off x="300" y="551"/>
              <a:ext cx="1204" cy="1204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6343" name="Line 7"/>
            <p:cNvSpPr>
              <a:spLocks noChangeAspect="1" noChangeShapeType="1"/>
            </p:cNvSpPr>
            <p:nvPr/>
          </p:nvSpPr>
          <p:spPr bwMode="auto">
            <a:xfrm>
              <a:off x="605" y="558"/>
              <a:ext cx="0" cy="8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44" name="Line 8"/>
            <p:cNvSpPr>
              <a:spLocks noChangeAspect="1" noChangeShapeType="1"/>
            </p:cNvSpPr>
            <p:nvPr/>
          </p:nvSpPr>
          <p:spPr bwMode="auto">
            <a:xfrm>
              <a:off x="1683" y="530"/>
              <a:ext cx="0" cy="3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graphicFrame>
          <p:nvGraphicFramePr>
            <p:cNvPr id="56345" name="Object 9"/>
            <p:cNvGraphicFramePr>
              <a:graphicFrameLocks noChangeAspect="1"/>
            </p:cNvGraphicFramePr>
            <p:nvPr/>
          </p:nvGraphicFramePr>
          <p:xfrm>
            <a:off x="1584" y="597"/>
            <a:ext cx="107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63" name="Уравнение" r:id="rId6" imgW="126890" imgH="190335" progId="Equation.3">
                    <p:embed/>
                  </p:oleObj>
                </mc:Choice>
                <mc:Fallback>
                  <p:oleObj name="Уравнение" r:id="rId6" imgW="126890" imgH="190335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597"/>
                          <a:ext cx="107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46" name="Text Box 10"/>
            <p:cNvSpPr txBox="1">
              <a:spLocks noChangeArrowheads="1"/>
            </p:cNvSpPr>
            <p:nvPr/>
          </p:nvSpPr>
          <p:spPr bwMode="auto">
            <a:xfrm>
              <a:off x="1416" y="1396"/>
              <a:ext cx="79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300" b="0" i="1">
                  <a:solidFill>
                    <a:srgbClr val="00CC66"/>
                  </a:solidFill>
                  <a:latin typeface="Arial" panose="020B0604020202020204" pitchFamily="34" charset="0"/>
                </a:rPr>
                <a:t>теплоизол.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300" b="0" i="1">
                  <a:solidFill>
                    <a:srgbClr val="00CC66"/>
                  </a:solidFill>
                  <a:latin typeface="Arial" panose="020B0604020202020204" pitchFamily="34" charset="0"/>
                </a:rPr>
                <a:t>стенки</a:t>
              </a:r>
              <a:endParaRPr lang="en-GB" altLang="ru-RU" sz="1300" b="0">
                <a:solidFill>
                  <a:srgbClr val="00CC6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347" name="Line 11"/>
            <p:cNvSpPr>
              <a:spLocks noChangeShapeType="1"/>
            </p:cNvSpPr>
            <p:nvPr/>
          </p:nvSpPr>
          <p:spPr bwMode="auto">
            <a:xfrm flipH="1" flipV="1">
              <a:off x="1409" y="1267"/>
              <a:ext cx="446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48" name="Line 12"/>
            <p:cNvSpPr>
              <a:spLocks noChangeShapeType="1"/>
            </p:cNvSpPr>
            <p:nvPr/>
          </p:nvSpPr>
          <p:spPr bwMode="auto">
            <a:xfrm>
              <a:off x="150" y="858"/>
              <a:ext cx="1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49" name="Line 13"/>
            <p:cNvSpPr>
              <a:spLocks noChangeShapeType="1"/>
            </p:cNvSpPr>
            <p:nvPr/>
          </p:nvSpPr>
          <p:spPr bwMode="auto">
            <a:xfrm>
              <a:off x="160" y="1719"/>
              <a:ext cx="1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0" name="Line 14"/>
            <p:cNvSpPr>
              <a:spLocks noChangeShapeType="1"/>
            </p:cNvSpPr>
            <p:nvPr/>
          </p:nvSpPr>
          <p:spPr bwMode="auto">
            <a:xfrm>
              <a:off x="247" y="839"/>
              <a:ext cx="0" cy="8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1" name="Text Box 15"/>
            <p:cNvSpPr txBox="1">
              <a:spLocks noChangeAspect="1" noChangeArrowheads="1"/>
            </p:cNvSpPr>
            <p:nvPr/>
          </p:nvSpPr>
          <p:spPr bwMode="auto">
            <a:xfrm>
              <a:off x="82" y="1178"/>
              <a:ext cx="19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ru-RU" sz="1400" b="0" i="1">
                  <a:latin typeface="Arial" panose="020B0604020202020204" pitchFamily="34" charset="0"/>
                </a:rPr>
                <a:t>H</a:t>
              </a:r>
              <a:endParaRPr lang="en-US" altLang="ru-RU" sz="1400" b="0">
                <a:latin typeface="Arial" panose="020B0604020202020204" pitchFamily="34" charset="0"/>
              </a:endParaRPr>
            </a:p>
          </p:txBody>
        </p:sp>
        <p:sp>
          <p:nvSpPr>
            <p:cNvPr id="56352" name="Text Box 16"/>
            <p:cNvSpPr txBox="1">
              <a:spLocks noChangeArrowheads="1"/>
            </p:cNvSpPr>
            <p:nvPr/>
          </p:nvSpPr>
          <p:spPr bwMode="auto">
            <a:xfrm>
              <a:off x="-63" y="1793"/>
              <a:ext cx="53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300" b="0" i="1">
                  <a:solidFill>
                    <a:srgbClr val="FF0000"/>
                  </a:solidFill>
                  <a:latin typeface="Arial" panose="020B0604020202020204" pitchFamily="34" charset="0"/>
                </a:rPr>
                <a:t>горячая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300" b="0" i="1">
                  <a:solidFill>
                    <a:srgbClr val="FF0000"/>
                  </a:solidFill>
                  <a:latin typeface="Arial" panose="020B0604020202020204" pitchFamily="34" charset="0"/>
                </a:rPr>
                <a:t>стенка</a:t>
              </a:r>
              <a:endParaRPr lang="en-GB" altLang="ru-RU" sz="1300" b="0" i="1">
                <a:latin typeface="Arial" panose="020B0604020202020204" pitchFamily="34" charset="0"/>
              </a:endParaRPr>
            </a:p>
          </p:txBody>
        </p:sp>
        <p:sp>
          <p:nvSpPr>
            <p:cNvPr id="56353" name="Text Box 17"/>
            <p:cNvSpPr txBox="1">
              <a:spLocks noChangeArrowheads="1"/>
            </p:cNvSpPr>
            <p:nvPr/>
          </p:nvSpPr>
          <p:spPr bwMode="auto">
            <a:xfrm>
              <a:off x="-63" y="347"/>
              <a:ext cx="66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300" b="0" i="1">
                  <a:solidFill>
                    <a:schemeClr val="accent2"/>
                  </a:solidFill>
                  <a:latin typeface="Arial" panose="020B0604020202020204" pitchFamily="34" charset="0"/>
                </a:rPr>
                <a:t>холодная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300" b="0" i="1">
                  <a:solidFill>
                    <a:schemeClr val="accent2"/>
                  </a:solidFill>
                  <a:latin typeface="Arial" panose="020B0604020202020204" pitchFamily="34" charset="0"/>
                </a:rPr>
                <a:t>стенка</a:t>
              </a:r>
              <a:endParaRPr lang="en-GB" altLang="ru-RU" sz="1300" b="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354" name="Line 18"/>
            <p:cNvSpPr>
              <a:spLocks noChangeShapeType="1"/>
            </p:cNvSpPr>
            <p:nvPr/>
          </p:nvSpPr>
          <p:spPr bwMode="auto">
            <a:xfrm flipV="1">
              <a:off x="450" y="1671"/>
              <a:ext cx="405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5" name="Line 19"/>
            <p:cNvSpPr>
              <a:spLocks noChangeShapeType="1"/>
            </p:cNvSpPr>
            <p:nvPr/>
          </p:nvSpPr>
          <p:spPr bwMode="auto">
            <a:xfrm>
              <a:off x="470" y="537"/>
              <a:ext cx="325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6" name="Text Box 20"/>
            <p:cNvSpPr txBox="1">
              <a:spLocks noChangeArrowheads="1"/>
            </p:cNvSpPr>
            <p:nvPr/>
          </p:nvSpPr>
          <p:spPr bwMode="auto">
            <a:xfrm>
              <a:off x="937" y="292"/>
              <a:ext cx="16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ru-RU" altLang="ru-RU" sz="1800" b="0" i="1">
                  <a:latin typeface="Arial" panose="020B0604020202020204" pitchFamily="34" charset="0"/>
                </a:rPr>
                <a:t>z</a:t>
              </a:r>
            </a:p>
          </p:txBody>
        </p:sp>
        <p:sp>
          <p:nvSpPr>
            <p:cNvPr id="56357" name="Line 21"/>
            <p:cNvSpPr>
              <a:spLocks noChangeShapeType="1"/>
            </p:cNvSpPr>
            <p:nvPr/>
          </p:nvSpPr>
          <p:spPr bwMode="auto">
            <a:xfrm flipV="1">
              <a:off x="931" y="728"/>
              <a:ext cx="0" cy="8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58" name="Line 22"/>
            <p:cNvSpPr>
              <a:spLocks noChangeShapeType="1"/>
            </p:cNvSpPr>
            <p:nvPr/>
          </p:nvSpPr>
          <p:spPr bwMode="auto">
            <a:xfrm flipV="1">
              <a:off x="931" y="365"/>
              <a:ext cx="0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56324" name="Text Box 23"/>
          <p:cNvSpPr txBox="1">
            <a:spLocks noChangeArrowheads="1"/>
          </p:cNvSpPr>
          <p:nvPr/>
        </p:nvSpPr>
        <p:spPr bwMode="auto">
          <a:xfrm>
            <a:off x="755650" y="3035300"/>
            <a:ext cx="23701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 b="0" i="1">
                <a:latin typeface="Arial" panose="020B0604020202020204" pitchFamily="34" charset="0"/>
              </a:rPr>
              <a:t>Ra</a:t>
            </a:r>
            <a:r>
              <a:rPr lang="ru-RU" altLang="ru-RU" sz="1800" b="0">
                <a:latin typeface="Arial" panose="020B0604020202020204" pitchFamily="34" charset="0"/>
              </a:rPr>
              <a:t> = 5</a:t>
            </a:r>
            <a:r>
              <a:rPr lang="ru-RU" altLang="ru-RU" sz="1800" b="0">
                <a:latin typeface="Arial" panose="020B0604020202020204" pitchFamily="34" charset="0"/>
                <a:sym typeface="Symbol" panose="05050102010706020507" pitchFamily="18" charset="2"/>
              </a:rPr>
              <a:t></a:t>
            </a:r>
            <a:r>
              <a:rPr lang="en-US" altLang="ru-RU" sz="1800" b="0">
                <a:latin typeface="Arial" panose="020B0604020202020204" pitchFamily="34" charset="0"/>
              </a:rPr>
              <a:t>10</a:t>
            </a:r>
            <a:r>
              <a:rPr lang="en-US" altLang="ru-RU" sz="1800" b="0" baseline="30000">
                <a:latin typeface="Arial" panose="020B0604020202020204" pitchFamily="34" charset="0"/>
              </a:rPr>
              <a:t>8</a:t>
            </a:r>
            <a:r>
              <a:rPr lang="en-US" altLang="ru-RU" sz="1800" b="0">
                <a:latin typeface="Arial" panose="020B0604020202020204" pitchFamily="34" charset="0"/>
              </a:rPr>
              <a:t>;</a:t>
            </a:r>
            <a:r>
              <a:rPr lang="ru-RU" altLang="ru-RU" sz="1800" b="0">
                <a:latin typeface="Arial" panose="020B0604020202020204" pitchFamily="34" charset="0"/>
              </a:rPr>
              <a:t> 5</a:t>
            </a:r>
            <a:r>
              <a:rPr lang="ru-RU" altLang="ru-RU" sz="1800" b="0">
                <a:latin typeface="Arial" panose="020B0604020202020204" pitchFamily="34" charset="0"/>
                <a:sym typeface="Symbol" panose="05050102010706020507" pitchFamily="18" charset="2"/>
              </a:rPr>
              <a:t></a:t>
            </a:r>
            <a:r>
              <a:rPr lang="en-US" altLang="ru-RU" sz="1800" b="0">
                <a:latin typeface="Arial" panose="020B0604020202020204" pitchFamily="34" charset="0"/>
              </a:rPr>
              <a:t>10</a:t>
            </a:r>
            <a:r>
              <a:rPr lang="en-US" altLang="ru-RU" sz="1800" b="0" baseline="30000">
                <a:latin typeface="Arial" panose="020B0604020202020204" pitchFamily="34" charset="0"/>
              </a:rPr>
              <a:t>9</a:t>
            </a:r>
            <a:endParaRPr lang="en-US" altLang="ru-RU" sz="1800" b="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 b="0" i="1">
                <a:latin typeface="Arial" panose="020B0604020202020204" pitchFamily="34" charset="0"/>
              </a:rPr>
              <a:t>Pr</a:t>
            </a:r>
            <a:r>
              <a:rPr lang="ru-RU" altLang="ru-RU" sz="1800" b="0">
                <a:latin typeface="Arial" panose="020B0604020202020204" pitchFamily="34" charset="0"/>
              </a:rPr>
              <a:t> = 7</a:t>
            </a:r>
            <a:endParaRPr lang="ru-RU" altLang="ru-RU" sz="1800" b="0" baseline="30000">
              <a:latin typeface="Arial" panose="020B0604020202020204" pitchFamily="34" charset="0"/>
            </a:endParaRPr>
          </a:p>
        </p:txBody>
      </p:sp>
      <p:sp>
        <p:nvSpPr>
          <p:cNvPr id="56325" name="Text Box 24"/>
          <p:cNvSpPr txBox="1">
            <a:spLocks noChangeArrowheads="1"/>
          </p:cNvSpPr>
          <p:nvPr/>
        </p:nvSpPr>
        <p:spPr bwMode="auto">
          <a:xfrm>
            <a:off x="6169025" y="2274888"/>
            <a:ext cx="29749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500" b="0">
                <a:latin typeface="Arial" panose="020B0604020202020204" pitchFamily="34" charset="0"/>
              </a:rPr>
              <a:t>Числа Нуссельта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500" b="0">
                <a:latin typeface="Arial" panose="020B0604020202020204" pitchFamily="34" charset="0"/>
              </a:rPr>
              <a:t>в сравнении с экспериментами</a:t>
            </a:r>
            <a:endParaRPr lang="en-GB" altLang="ru-RU" sz="1500" b="0">
              <a:latin typeface="Arial" panose="020B0604020202020204" pitchFamily="34" charset="0"/>
            </a:endParaRPr>
          </a:p>
        </p:txBody>
      </p:sp>
      <p:sp>
        <p:nvSpPr>
          <p:cNvPr id="56326" name="AutoShape 25"/>
          <p:cNvSpPr>
            <a:spLocks noChangeArrowheads="1"/>
          </p:cNvSpPr>
          <p:nvPr/>
        </p:nvSpPr>
        <p:spPr bwMode="auto">
          <a:xfrm>
            <a:off x="917575" y="3046413"/>
            <a:ext cx="2028825" cy="6556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grpSp>
        <p:nvGrpSpPr>
          <p:cNvPr id="56327" name="Group 26"/>
          <p:cNvGrpSpPr>
            <a:grpSpLocks noChangeAspect="1"/>
          </p:cNvGrpSpPr>
          <p:nvPr/>
        </p:nvGrpSpPr>
        <p:grpSpPr bwMode="auto">
          <a:xfrm>
            <a:off x="5959475" y="3328988"/>
            <a:ext cx="2984500" cy="3529012"/>
            <a:chOff x="1724" y="2544"/>
            <a:chExt cx="2383" cy="2818"/>
          </a:xfrm>
        </p:grpSpPr>
        <p:pic>
          <p:nvPicPr>
            <p:cNvPr id="56332" name="Picture 2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4" y="2550"/>
              <a:ext cx="2383" cy="2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333" name="Text Box 28"/>
            <p:cNvSpPr txBox="1">
              <a:spLocks noChangeAspect="1" noChangeArrowheads="1"/>
            </p:cNvSpPr>
            <p:nvPr/>
          </p:nvSpPr>
          <p:spPr bwMode="auto">
            <a:xfrm>
              <a:off x="1980" y="2612"/>
              <a:ext cx="303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latin typeface="Arial" panose="020B0604020202020204" pitchFamily="34" charset="0"/>
                </a:rPr>
                <a:t>N</a:t>
              </a:r>
              <a:r>
                <a:rPr lang="en-US" altLang="ru-RU" sz="1100" b="0" i="1">
                  <a:latin typeface="Arial" panose="020B0604020202020204" pitchFamily="34" charset="0"/>
                </a:rPr>
                <a:t>u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  <p:sp>
          <p:nvSpPr>
            <p:cNvPr id="56334" name="Text Box 29"/>
            <p:cNvSpPr txBox="1">
              <a:spLocks noChangeAspect="1" noChangeArrowheads="1"/>
            </p:cNvSpPr>
            <p:nvPr/>
          </p:nvSpPr>
          <p:spPr bwMode="auto">
            <a:xfrm>
              <a:off x="3679" y="4066"/>
              <a:ext cx="332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100" b="0" i="1">
                  <a:latin typeface="Arial" panose="020B0604020202020204" pitchFamily="34" charset="0"/>
                </a:rPr>
                <a:t>Ra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  <p:sp>
          <p:nvSpPr>
            <p:cNvPr id="56335" name="Text Box 30"/>
            <p:cNvSpPr txBox="1">
              <a:spLocks noChangeAspect="1" noChangeArrowheads="1"/>
            </p:cNvSpPr>
            <p:nvPr/>
          </p:nvSpPr>
          <p:spPr bwMode="auto">
            <a:xfrm>
              <a:off x="2723" y="3005"/>
              <a:ext cx="109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ru-RU" altLang="ru-RU" sz="1000" b="0">
                  <a:latin typeface="Arial" panose="020B0604020202020204" pitchFamily="34" charset="0"/>
                </a:rPr>
                <a:t>- эксп. </a:t>
              </a:r>
              <a:r>
                <a:rPr lang="en-US" altLang="ru-RU" sz="1000" b="0">
                  <a:latin typeface="Arial" panose="020B0604020202020204" pitchFamily="34" charset="0"/>
                </a:rPr>
                <a:t>[Glazier, 99]</a:t>
              </a:r>
              <a:endParaRPr lang="ru-RU" altLang="ru-RU" sz="1000" b="0">
                <a:latin typeface="Arial" panose="020B0604020202020204" pitchFamily="34" charset="0"/>
              </a:endParaRPr>
            </a:p>
          </p:txBody>
        </p:sp>
        <p:sp>
          <p:nvSpPr>
            <p:cNvPr id="56336" name="Text Box 31"/>
            <p:cNvSpPr txBox="1">
              <a:spLocks noChangeAspect="1" noChangeArrowheads="1"/>
            </p:cNvSpPr>
            <p:nvPr/>
          </p:nvSpPr>
          <p:spPr bwMode="auto">
            <a:xfrm>
              <a:off x="2723" y="2780"/>
              <a:ext cx="1144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ru-RU" altLang="ru-RU" sz="1000" b="0">
                  <a:latin typeface="Arial" panose="020B0604020202020204" pitchFamily="34" charset="0"/>
                </a:rPr>
                <a:t>- эксп. </a:t>
              </a:r>
              <a:r>
                <a:rPr lang="en-US" altLang="ru-RU" sz="1000" b="0">
                  <a:latin typeface="Arial" panose="020B0604020202020204" pitchFamily="34" charset="0"/>
                </a:rPr>
                <a:t>[Cioni, 97]</a:t>
              </a:r>
              <a:endParaRPr lang="ru-RU" altLang="ru-RU" sz="1000" b="0">
                <a:latin typeface="Arial" panose="020B0604020202020204" pitchFamily="34" charset="0"/>
              </a:endParaRPr>
            </a:p>
          </p:txBody>
        </p:sp>
        <p:sp>
          <p:nvSpPr>
            <p:cNvPr id="56337" name="Text Box 32"/>
            <p:cNvSpPr txBox="1">
              <a:spLocks noChangeAspect="1" noChangeArrowheads="1"/>
            </p:cNvSpPr>
            <p:nvPr/>
          </p:nvSpPr>
          <p:spPr bwMode="auto">
            <a:xfrm>
              <a:off x="2582" y="2669"/>
              <a:ext cx="1510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ru-RU" altLang="ru-RU" sz="1000" b="0">
                  <a:latin typeface="Arial" panose="020B0604020202020204" pitchFamily="34" charset="0"/>
                </a:rPr>
                <a:t>- настоящие расчеты</a:t>
              </a:r>
              <a:r>
                <a:rPr lang="ru-RU" altLang="ru-RU" sz="1100" b="0">
                  <a:latin typeface="Arial" panose="020B0604020202020204" pitchFamily="34" charset="0"/>
                </a:rPr>
                <a:t> </a:t>
              </a:r>
              <a:r>
                <a:rPr lang="ru-RU" altLang="ru-RU" sz="1000" b="0">
                  <a:latin typeface="Arial" panose="020B0604020202020204" pitchFamily="34" charset="0"/>
                </a:rPr>
                <a:t>(ртуть)</a:t>
              </a:r>
              <a:endParaRPr lang="ru-RU" altLang="ru-RU" sz="1000" b="0" i="1">
                <a:latin typeface="Arial" panose="020B0604020202020204" pitchFamily="34" charset="0"/>
              </a:endParaRPr>
            </a:p>
          </p:txBody>
        </p:sp>
        <p:sp>
          <p:nvSpPr>
            <p:cNvPr id="56338" name="Text Box 33"/>
            <p:cNvSpPr txBox="1">
              <a:spLocks noChangeAspect="1" noChangeArrowheads="1"/>
            </p:cNvSpPr>
            <p:nvPr/>
          </p:nvSpPr>
          <p:spPr bwMode="auto">
            <a:xfrm>
              <a:off x="2566" y="2544"/>
              <a:ext cx="1508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ru-RU" altLang="ru-RU" sz="1000" b="0">
                  <a:latin typeface="Arial" panose="020B0604020202020204" pitchFamily="34" charset="0"/>
                </a:rPr>
                <a:t>- настоящие расчеты (вода)</a:t>
              </a:r>
              <a:endParaRPr lang="ru-RU" altLang="ru-RU" sz="1000" b="0" i="1">
                <a:latin typeface="Arial" panose="020B0604020202020204" pitchFamily="34" charset="0"/>
              </a:endParaRPr>
            </a:p>
          </p:txBody>
        </p:sp>
        <p:sp>
          <p:nvSpPr>
            <p:cNvPr id="56339" name="Text Box 34"/>
            <p:cNvSpPr txBox="1">
              <a:spLocks noChangeAspect="1" noChangeArrowheads="1"/>
            </p:cNvSpPr>
            <p:nvPr/>
          </p:nvSpPr>
          <p:spPr bwMode="auto">
            <a:xfrm>
              <a:off x="2723" y="2893"/>
              <a:ext cx="8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ru-RU" altLang="ru-RU" sz="1000" b="0">
                  <a:latin typeface="Arial" panose="020B0604020202020204" pitchFamily="34" charset="0"/>
                </a:rPr>
                <a:t>- эксп. </a:t>
              </a:r>
              <a:r>
                <a:rPr lang="en-US" altLang="ru-RU" sz="1000" b="0">
                  <a:latin typeface="Arial" panose="020B0604020202020204" pitchFamily="34" charset="0"/>
                </a:rPr>
                <a:t>[Xin,97]</a:t>
              </a:r>
              <a:endParaRPr lang="ru-RU" altLang="ru-RU" sz="1000" b="0">
                <a:latin typeface="Arial" panose="020B0604020202020204" pitchFamily="34" charset="0"/>
              </a:endParaRPr>
            </a:p>
          </p:txBody>
        </p:sp>
      </p:grpSp>
      <p:sp>
        <p:nvSpPr>
          <p:cNvPr id="56328" name="Text Box 35"/>
          <p:cNvSpPr txBox="1">
            <a:spLocks noChangeArrowheads="1"/>
          </p:cNvSpPr>
          <p:nvPr/>
        </p:nvSpPr>
        <p:spPr bwMode="auto">
          <a:xfrm>
            <a:off x="-31750" y="3876675"/>
            <a:ext cx="32385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ru-RU" altLang="ru-RU" sz="1500" b="0">
                <a:latin typeface="Arial" panose="020B0604020202020204" pitchFamily="34" charset="0"/>
              </a:rPr>
              <a:t>Поле температуры</a:t>
            </a:r>
          </a:p>
        </p:txBody>
      </p:sp>
      <p:pic>
        <p:nvPicPr>
          <p:cNvPr id="203812" name="circul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304925"/>
            <a:ext cx="28892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813" name="plumes.avi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4019550"/>
            <a:ext cx="28797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814" name="tv.avi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4173538"/>
            <a:ext cx="2703512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2038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0" fill="hold"/>
                                        <p:tgtEl>
                                          <p:spTgt spid="2038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038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 nodeType="clickPar">
                      <p:stCondLst>
                        <p:cond delay="0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038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81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38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038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813"/>
                  </p:tgtEl>
                </p:cond>
              </p:nextCondLst>
            </p:seq>
            <p:video>
              <p:cMediaNode>
                <p:cTn id="19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3812"/>
                </p:tgtEl>
              </p:cMediaNode>
            </p:video>
            <p:video>
              <p:cMediaNode>
                <p:cTn id="20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381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038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 nodeType="clickPar">
                      <p:stCondLst>
                        <p:cond delay="0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038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814"/>
                  </p:tgtEl>
                </p:cond>
              </p:nextCondLst>
            </p:seq>
            <p:video>
              <p:cMediaNode>
                <p:cTn id="26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381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4" name="t_xy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4246563"/>
            <a:ext cx="3343275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2" name="t_bot.avi">
            <a:hlinkClick r:id="" action="ppaction://ole?verb=0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2833688"/>
            <a:ext cx="2816225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348" name="Group 65"/>
          <p:cNvGrpSpPr>
            <a:grpSpLocks/>
          </p:cNvGrpSpPr>
          <p:nvPr/>
        </p:nvGrpSpPr>
        <p:grpSpPr bwMode="auto">
          <a:xfrm>
            <a:off x="6507163" y="30163"/>
            <a:ext cx="2617787" cy="3149600"/>
            <a:chOff x="4015" y="49"/>
            <a:chExt cx="1649" cy="1984"/>
          </a:xfrm>
        </p:grpSpPr>
        <p:pic>
          <p:nvPicPr>
            <p:cNvPr id="5740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22"/>
            <a:stretch>
              <a:fillRect/>
            </a:stretch>
          </p:blipFill>
          <p:spPr bwMode="auto">
            <a:xfrm>
              <a:off x="4015" y="49"/>
              <a:ext cx="1490" cy="1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401" name="Text Box 3"/>
            <p:cNvSpPr txBox="1">
              <a:spLocks noChangeArrowheads="1"/>
            </p:cNvSpPr>
            <p:nvPr/>
          </p:nvSpPr>
          <p:spPr bwMode="auto">
            <a:xfrm>
              <a:off x="4394" y="1763"/>
              <a:ext cx="566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ru-RU" altLang="ru-RU" sz="1100" b="0" i="1">
                  <a:latin typeface="Arial" panose="020B0604020202020204" pitchFamily="34" charset="0"/>
                </a:rPr>
                <a:t>расплав кремния</a:t>
              </a:r>
              <a:endParaRPr lang="ru-RU" altLang="ru-RU" sz="1100" b="0">
                <a:latin typeface="Arial" panose="020B0604020202020204" pitchFamily="34" charset="0"/>
              </a:endParaRPr>
            </a:p>
          </p:txBody>
        </p:sp>
        <p:sp>
          <p:nvSpPr>
            <p:cNvPr id="57402" name="Line 4"/>
            <p:cNvSpPr>
              <a:spLocks noChangeShapeType="1"/>
            </p:cNvSpPr>
            <p:nvPr/>
          </p:nvSpPr>
          <p:spPr bwMode="auto">
            <a:xfrm flipH="1" flipV="1">
              <a:off x="4580" y="1434"/>
              <a:ext cx="85" cy="3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403" name="Text Box 5"/>
            <p:cNvSpPr txBox="1">
              <a:spLocks noChangeArrowheads="1"/>
            </p:cNvSpPr>
            <p:nvPr/>
          </p:nvSpPr>
          <p:spPr bwMode="auto">
            <a:xfrm>
              <a:off x="4917" y="107"/>
              <a:ext cx="747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latin typeface="Arial" panose="020B0604020202020204" pitchFamily="34" charset="0"/>
                </a:rPr>
                <a:t>твердые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latin typeface="Arial" panose="020B0604020202020204" pitchFamily="34" charset="0"/>
                </a:rPr>
                <a:t>элементы</a:t>
              </a:r>
            </a:p>
          </p:txBody>
        </p:sp>
        <p:sp>
          <p:nvSpPr>
            <p:cNvPr id="57404" name="Line 6"/>
            <p:cNvSpPr>
              <a:spLocks noChangeShapeType="1"/>
            </p:cNvSpPr>
            <p:nvPr/>
          </p:nvSpPr>
          <p:spPr bwMode="auto">
            <a:xfrm flipV="1">
              <a:off x="4645" y="373"/>
              <a:ext cx="636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405" name="Line 7"/>
            <p:cNvSpPr>
              <a:spLocks noChangeShapeType="1"/>
            </p:cNvSpPr>
            <p:nvPr/>
          </p:nvSpPr>
          <p:spPr bwMode="auto">
            <a:xfrm flipV="1">
              <a:off x="5033" y="373"/>
              <a:ext cx="248" cy="1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406" name="Line 8"/>
            <p:cNvSpPr>
              <a:spLocks noChangeShapeType="1"/>
            </p:cNvSpPr>
            <p:nvPr/>
          </p:nvSpPr>
          <p:spPr bwMode="auto">
            <a:xfrm flipV="1">
              <a:off x="5175" y="373"/>
              <a:ext cx="106" cy="8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407" name="AutoShape 9"/>
            <p:cNvSpPr>
              <a:spLocks noChangeAspect="1" noChangeArrowheads="1"/>
            </p:cNvSpPr>
            <p:nvPr/>
          </p:nvSpPr>
          <p:spPr bwMode="auto">
            <a:xfrm>
              <a:off x="4183" y="910"/>
              <a:ext cx="1237" cy="723"/>
            </a:xfrm>
            <a:prstGeom prst="roundRect">
              <a:avLst>
                <a:gd name="adj" fmla="val 16667"/>
              </a:avLst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</p:grpSp>
      <p:grpSp>
        <p:nvGrpSpPr>
          <p:cNvPr id="57349" name="Group 10"/>
          <p:cNvGrpSpPr>
            <a:grpSpLocks/>
          </p:cNvGrpSpPr>
          <p:nvPr/>
        </p:nvGrpSpPr>
        <p:grpSpPr bwMode="auto">
          <a:xfrm>
            <a:off x="-95250" y="1731963"/>
            <a:ext cx="4035425" cy="4014787"/>
            <a:chOff x="132" y="569"/>
            <a:chExt cx="3650" cy="3338"/>
          </a:xfrm>
        </p:grpSpPr>
        <p:pic>
          <p:nvPicPr>
            <p:cNvPr id="57351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588"/>
              <a:ext cx="2783" cy="3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2" name="Rectangle 12"/>
            <p:cNvSpPr>
              <a:spLocks noChangeArrowheads="1"/>
            </p:cNvSpPr>
            <p:nvPr/>
          </p:nvSpPr>
          <p:spPr bwMode="auto">
            <a:xfrm>
              <a:off x="269" y="912"/>
              <a:ext cx="70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53" name="Rectangle 13"/>
            <p:cNvSpPr>
              <a:spLocks noChangeArrowheads="1"/>
            </p:cNvSpPr>
            <p:nvPr/>
          </p:nvSpPr>
          <p:spPr bwMode="auto">
            <a:xfrm>
              <a:off x="345" y="939"/>
              <a:ext cx="620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растущий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  <p:sp>
          <p:nvSpPr>
            <p:cNvPr id="57354" name="Rectangle 14"/>
            <p:cNvSpPr>
              <a:spLocks noChangeArrowheads="1"/>
            </p:cNvSpPr>
            <p:nvPr/>
          </p:nvSpPr>
          <p:spPr bwMode="auto">
            <a:xfrm>
              <a:off x="326" y="1052"/>
              <a:ext cx="583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кристалл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  <p:sp>
          <p:nvSpPr>
            <p:cNvPr id="57355" name="Rectangle 15"/>
            <p:cNvSpPr>
              <a:spLocks noChangeArrowheads="1"/>
            </p:cNvSpPr>
            <p:nvPr/>
          </p:nvSpPr>
          <p:spPr bwMode="auto">
            <a:xfrm>
              <a:off x="132" y="1333"/>
              <a:ext cx="900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56" name="Rectangle 16"/>
            <p:cNvSpPr>
              <a:spLocks noChangeArrowheads="1"/>
            </p:cNvSpPr>
            <p:nvPr/>
          </p:nvSpPr>
          <p:spPr bwMode="auto">
            <a:xfrm>
              <a:off x="334" y="1368"/>
              <a:ext cx="481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расплав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  <p:sp>
          <p:nvSpPr>
            <p:cNvPr id="57357" name="Rectangle 17"/>
            <p:cNvSpPr>
              <a:spLocks noChangeArrowheads="1"/>
            </p:cNvSpPr>
            <p:nvPr/>
          </p:nvSpPr>
          <p:spPr bwMode="auto">
            <a:xfrm>
              <a:off x="334" y="1498"/>
              <a:ext cx="494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кремния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  <p:sp>
          <p:nvSpPr>
            <p:cNvPr id="57358" name="Rectangle 18"/>
            <p:cNvSpPr>
              <a:spLocks noChangeArrowheads="1"/>
            </p:cNvSpPr>
            <p:nvPr/>
          </p:nvSpPr>
          <p:spPr bwMode="auto">
            <a:xfrm>
              <a:off x="213" y="1789"/>
              <a:ext cx="86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59" name="Rectangle 19"/>
            <p:cNvSpPr>
              <a:spLocks noChangeArrowheads="1"/>
            </p:cNvSpPr>
            <p:nvPr/>
          </p:nvSpPr>
          <p:spPr bwMode="auto">
            <a:xfrm>
              <a:off x="477" y="1862"/>
              <a:ext cx="30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T</a:t>
              </a: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, [K]</a:t>
              </a:r>
              <a:endParaRPr lang="ru-RU" altLang="ru-RU" sz="1100" b="0">
                <a:latin typeface="Arial" panose="020B0604020202020204" pitchFamily="34" charset="0"/>
              </a:endParaRPr>
            </a:p>
          </p:txBody>
        </p:sp>
        <p:sp>
          <p:nvSpPr>
            <p:cNvPr id="57360" name="Rectangle 20"/>
            <p:cNvSpPr>
              <a:spLocks noChangeArrowheads="1"/>
            </p:cNvSpPr>
            <p:nvPr/>
          </p:nvSpPr>
          <p:spPr bwMode="auto">
            <a:xfrm>
              <a:off x="2972" y="937"/>
              <a:ext cx="550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61" name="Rectangle 21"/>
            <p:cNvSpPr>
              <a:spLocks noChangeArrowheads="1"/>
            </p:cNvSpPr>
            <p:nvPr/>
          </p:nvSpPr>
          <p:spPr bwMode="auto">
            <a:xfrm>
              <a:off x="3087" y="964"/>
              <a:ext cx="375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поток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  <p:sp>
          <p:nvSpPr>
            <p:cNvPr id="57362" name="Rectangle 22"/>
            <p:cNvSpPr>
              <a:spLocks noChangeArrowheads="1"/>
            </p:cNvSpPr>
            <p:nvPr/>
          </p:nvSpPr>
          <p:spPr bwMode="auto">
            <a:xfrm>
              <a:off x="3068" y="1109"/>
              <a:ext cx="412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аргона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  <p:sp>
          <p:nvSpPr>
            <p:cNvPr id="57363" name="Rectangle 23"/>
            <p:cNvSpPr>
              <a:spLocks noChangeArrowheads="1"/>
            </p:cNvSpPr>
            <p:nvPr/>
          </p:nvSpPr>
          <p:spPr bwMode="auto">
            <a:xfrm>
              <a:off x="3011" y="2367"/>
              <a:ext cx="479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64" name="Rectangle 24"/>
            <p:cNvSpPr>
              <a:spLocks noChangeArrowheads="1"/>
            </p:cNvSpPr>
            <p:nvPr/>
          </p:nvSpPr>
          <p:spPr bwMode="auto">
            <a:xfrm>
              <a:off x="2906" y="2338"/>
              <a:ext cx="791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latin typeface="Arial" panose="020B0604020202020204" pitchFamily="34" charset="0"/>
                </a:rPr>
                <a:t>нагреватель</a:t>
              </a:r>
              <a:endParaRPr lang="ru-RU" altLang="ru-RU" sz="1100" b="0">
                <a:latin typeface="Arial" panose="020B0604020202020204" pitchFamily="34" charset="0"/>
              </a:endParaRPr>
            </a:p>
          </p:txBody>
        </p:sp>
        <p:sp>
          <p:nvSpPr>
            <p:cNvPr id="57365" name="Rectangle 25"/>
            <p:cNvSpPr>
              <a:spLocks noChangeArrowheads="1"/>
            </p:cNvSpPr>
            <p:nvPr/>
          </p:nvSpPr>
          <p:spPr bwMode="auto">
            <a:xfrm>
              <a:off x="2965" y="3095"/>
              <a:ext cx="683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66" name="Rectangle 26"/>
            <p:cNvSpPr>
              <a:spLocks noChangeArrowheads="1"/>
            </p:cNvSpPr>
            <p:nvPr/>
          </p:nvSpPr>
          <p:spPr bwMode="auto">
            <a:xfrm>
              <a:off x="2923" y="3087"/>
              <a:ext cx="859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вращающийся</a:t>
              </a:r>
              <a:endParaRPr lang="ru-RU" altLang="ru-RU" sz="1100" b="0">
                <a:latin typeface="Arial" panose="020B0604020202020204" pitchFamily="34" charset="0"/>
              </a:endParaRPr>
            </a:p>
          </p:txBody>
        </p:sp>
        <p:sp>
          <p:nvSpPr>
            <p:cNvPr id="57367" name="Rectangle 27"/>
            <p:cNvSpPr>
              <a:spLocks noChangeArrowheads="1"/>
            </p:cNvSpPr>
            <p:nvPr/>
          </p:nvSpPr>
          <p:spPr bwMode="auto">
            <a:xfrm>
              <a:off x="3100" y="3203"/>
              <a:ext cx="445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тигель</a:t>
              </a:r>
              <a:endParaRPr lang="ru-RU" altLang="ru-RU" sz="1100" b="0">
                <a:latin typeface="Arial" panose="020B0604020202020204" pitchFamily="34" charset="0"/>
              </a:endParaRPr>
            </a:p>
          </p:txBody>
        </p:sp>
        <p:grpSp>
          <p:nvGrpSpPr>
            <p:cNvPr id="57368" name="Group 28"/>
            <p:cNvGrpSpPr>
              <a:grpSpLocks/>
            </p:cNvGrpSpPr>
            <p:nvPr/>
          </p:nvGrpSpPr>
          <p:grpSpPr bwMode="auto">
            <a:xfrm>
              <a:off x="926" y="1123"/>
              <a:ext cx="1127" cy="1304"/>
              <a:chOff x="910" y="1058"/>
              <a:chExt cx="1191" cy="1305"/>
            </a:xfrm>
          </p:grpSpPr>
          <p:sp>
            <p:nvSpPr>
              <p:cNvPr id="57398" name="Line 29"/>
              <p:cNvSpPr>
                <a:spLocks noChangeShapeType="1"/>
              </p:cNvSpPr>
              <p:nvPr/>
            </p:nvSpPr>
            <p:spPr bwMode="auto">
              <a:xfrm>
                <a:off x="910" y="1058"/>
                <a:ext cx="1168" cy="128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7399" name="Oval 30"/>
              <p:cNvSpPr>
                <a:spLocks noChangeArrowheads="1"/>
              </p:cNvSpPr>
              <p:nvPr/>
            </p:nvSpPr>
            <p:spPr bwMode="auto">
              <a:xfrm>
                <a:off x="2056" y="2317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</p:grpSp>
        <p:grpSp>
          <p:nvGrpSpPr>
            <p:cNvPr id="57369" name="Group 31"/>
            <p:cNvGrpSpPr>
              <a:grpSpLocks/>
            </p:cNvGrpSpPr>
            <p:nvPr/>
          </p:nvGrpSpPr>
          <p:grpSpPr bwMode="auto">
            <a:xfrm>
              <a:off x="956" y="1670"/>
              <a:ext cx="1040" cy="992"/>
              <a:chOff x="974" y="1460"/>
              <a:chExt cx="1070" cy="1138"/>
            </a:xfrm>
          </p:grpSpPr>
          <p:sp>
            <p:nvSpPr>
              <p:cNvPr id="57396" name="Line 32"/>
              <p:cNvSpPr>
                <a:spLocks noChangeShapeType="1"/>
              </p:cNvSpPr>
              <p:nvPr/>
            </p:nvSpPr>
            <p:spPr bwMode="auto">
              <a:xfrm>
                <a:off x="974" y="1460"/>
                <a:ext cx="1047" cy="111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7397" name="Oval 33"/>
              <p:cNvSpPr>
                <a:spLocks noChangeArrowheads="1"/>
              </p:cNvSpPr>
              <p:nvPr/>
            </p:nvSpPr>
            <p:spPr bwMode="auto">
              <a:xfrm>
                <a:off x="1998" y="2553"/>
                <a:ext cx="46" cy="4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</p:grpSp>
        <p:grpSp>
          <p:nvGrpSpPr>
            <p:cNvPr id="57370" name="Group 34"/>
            <p:cNvGrpSpPr>
              <a:grpSpLocks/>
            </p:cNvGrpSpPr>
            <p:nvPr/>
          </p:nvGrpSpPr>
          <p:grpSpPr bwMode="auto">
            <a:xfrm>
              <a:off x="2218" y="1134"/>
              <a:ext cx="842" cy="1037"/>
              <a:chOff x="2266" y="1102"/>
              <a:chExt cx="858" cy="1005"/>
            </a:xfrm>
          </p:grpSpPr>
          <p:sp>
            <p:nvSpPr>
              <p:cNvPr id="57394" name="Line 35"/>
              <p:cNvSpPr>
                <a:spLocks noChangeShapeType="1"/>
              </p:cNvSpPr>
              <p:nvPr/>
            </p:nvSpPr>
            <p:spPr bwMode="auto">
              <a:xfrm flipH="1">
                <a:off x="2289" y="1102"/>
                <a:ext cx="835" cy="98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7395" name="Oval 36"/>
              <p:cNvSpPr>
                <a:spLocks noChangeArrowheads="1"/>
              </p:cNvSpPr>
              <p:nvPr/>
            </p:nvSpPr>
            <p:spPr bwMode="auto">
              <a:xfrm>
                <a:off x="2266" y="2062"/>
                <a:ext cx="46" cy="4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</p:grpSp>
        <p:grpSp>
          <p:nvGrpSpPr>
            <p:cNvPr id="57371" name="Group 37"/>
            <p:cNvGrpSpPr>
              <a:grpSpLocks/>
            </p:cNvGrpSpPr>
            <p:nvPr/>
          </p:nvGrpSpPr>
          <p:grpSpPr bwMode="auto">
            <a:xfrm>
              <a:off x="2646" y="2507"/>
              <a:ext cx="625" cy="155"/>
              <a:chOff x="2694" y="2436"/>
              <a:chExt cx="365" cy="162"/>
            </a:xfrm>
          </p:grpSpPr>
          <p:sp>
            <p:nvSpPr>
              <p:cNvPr id="57392" name="Line 38"/>
              <p:cNvSpPr>
                <a:spLocks noChangeShapeType="1"/>
              </p:cNvSpPr>
              <p:nvPr/>
            </p:nvSpPr>
            <p:spPr bwMode="auto">
              <a:xfrm flipH="1">
                <a:off x="2716" y="2436"/>
                <a:ext cx="343" cy="13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7393" name="Oval 39"/>
              <p:cNvSpPr>
                <a:spLocks noChangeArrowheads="1"/>
              </p:cNvSpPr>
              <p:nvPr/>
            </p:nvSpPr>
            <p:spPr bwMode="auto">
              <a:xfrm>
                <a:off x="2694" y="2553"/>
                <a:ext cx="45" cy="4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</p:grpSp>
        <p:grpSp>
          <p:nvGrpSpPr>
            <p:cNvPr id="57372" name="Group 40"/>
            <p:cNvGrpSpPr>
              <a:grpSpLocks/>
            </p:cNvGrpSpPr>
            <p:nvPr/>
          </p:nvGrpSpPr>
          <p:grpSpPr bwMode="auto">
            <a:xfrm>
              <a:off x="2151" y="2757"/>
              <a:ext cx="1113" cy="351"/>
              <a:chOff x="2199" y="2693"/>
              <a:chExt cx="860" cy="515"/>
            </a:xfrm>
          </p:grpSpPr>
          <p:sp>
            <p:nvSpPr>
              <p:cNvPr id="57390" name="Line 41"/>
              <p:cNvSpPr>
                <a:spLocks noChangeShapeType="1"/>
              </p:cNvSpPr>
              <p:nvPr/>
            </p:nvSpPr>
            <p:spPr bwMode="auto">
              <a:xfrm flipH="1" flipV="1">
                <a:off x="2221" y="2715"/>
                <a:ext cx="838" cy="49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7391" name="Oval 42"/>
              <p:cNvSpPr>
                <a:spLocks noChangeArrowheads="1"/>
              </p:cNvSpPr>
              <p:nvPr/>
            </p:nvSpPr>
            <p:spPr bwMode="auto">
              <a:xfrm>
                <a:off x="2199" y="2693"/>
                <a:ext cx="45" cy="4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</p:grpSp>
        <p:sp>
          <p:nvSpPr>
            <p:cNvPr id="57373" name="Rectangle 43"/>
            <p:cNvSpPr>
              <a:spLocks noChangeArrowheads="1"/>
            </p:cNvSpPr>
            <p:nvPr/>
          </p:nvSpPr>
          <p:spPr bwMode="auto">
            <a:xfrm>
              <a:off x="384" y="569"/>
              <a:ext cx="104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74" name="Rectangle 44"/>
            <p:cNvSpPr>
              <a:spLocks noChangeArrowheads="1"/>
            </p:cNvSpPr>
            <p:nvPr/>
          </p:nvSpPr>
          <p:spPr bwMode="auto">
            <a:xfrm>
              <a:off x="606" y="595"/>
              <a:ext cx="858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вращающийся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  <p:sp>
          <p:nvSpPr>
            <p:cNvPr id="57375" name="Rectangle 45"/>
            <p:cNvSpPr>
              <a:spLocks noChangeArrowheads="1"/>
            </p:cNvSpPr>
            <p:nvPr/>
          </p:nvSpPr>
          <p:spPr bwMode="auto">
            <a:xfrm>
              <a:off x="731" y="741"/>
              <a:ext cx="409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подвес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  <p:grpSp>
          <p:nvGrpSpPr>
            <p:cNvPr id="57376" name="Group 46"/>
            <p:cNvGrpSpPr>
              <a:grpSpLocks/>
            </p:cNvGrpSpPr>
            <p:nvPr/>
          </p:nvGrpSpPr>
          <p:grpSpPr bwMode="auto">
            <a:xfrm>
              <a:off x="1305" y="784"/>
              <a:ext cx="757" cy="628"/>
              <a:chOff x="1244" y="720"/>
              <a:chExt cx="866" cy="628"/>
            </a:xfrm>
          </p:grpSpPr>
          <p:sp>
            <p:nvSpPr>
              <p:cNvPr id="57388" name="Line 47"/>
              <p:cNvSpPr>
                <a:spLocks noChangeShapeType="1"/>
              </p:cNvSpPr>
              <p:nvPr/>
            </p:nvSpPr>
            <p:spPr bwMode="auto">
              <a:xfrm>
                <a:off x="1244" y="720"/>
                <a:ext cx="843" cy="60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57389" name="Oval 48"/>
              <p:cNvSpPr>
                <a:spLocks noChangeArrowheads="1"/>
              </p:cNvSpPr>
              <p:nvPr/>
            </p:nvSpPr>
            <p:spPr bwMode="auto">
              <a:xfrm>
                <a:off x="2065" y="1303"/>
                <a:ext cx="45" cy="4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</p:grpSp>
        <p:sp>
          <p:nvSpPr>
            <p:cNvPr id="57377" name="Rectangle 49"/>
            <p:cNvSpPr>
              <a:spLocks noChangeArrowheads="1"/>
            </p:cNvSpPr>
            <p:nvPr/>
          </p:nvSpPr>
          <p:spPr bwMode="auto">
            <a:xfrm>
              <a:off x="706" y="2060"/>
              <a:ext cx="326" cy="17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78" name="Rectangle 50"/>
            <p:cNvSpPr>
              <a:spLocks noChangeArrowheads="1"/>
            </p:cNvSpPr>
            <p:nvPr/>
          </p:nvSpPr>
          <p:spPr bwMode="auto">
            <a:xfrm>
              <a:off x="692" y="2009"/>
              <a:ext cx="476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79" name="Rectangle 51"/>
            <p:cNvSpPr>
              <a:spLocks noChangeArrowheads="1"/>
            </p:cNvSpPr>
            <p:nvPr/>
          </p:nvSpPr>
          <p:spPr bwMode="auto">
            <a:xfrm>
              <a:off x="741" y="2035"/>
              <a:ext cx="281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>
                  <a:solidFill>
                    <a:srgbClr val="000000"/>
                  </a:solidFill>
                  <a:latin typeface="Arial" panose="020B0604020202020204" pitchFamily="34" charset="0"/>
                </a:rPr>
                <a:t>2000</a:t>
              </a:r>
              <a:endParaRPr lang="ru-RU" altLang="ru-RU" sz="1100" b="0">
                <a:latin typeface="Arial" panose="020B0604020202020204" pitchFamily="34" charset="0"/>
              </a:endParaRPr>
            </a:p>
          </p:txBody>
        </p:sp>
        <p:sp>
          <p:nvSpPr>
            <p:cNvPr id="57380" name="Rectangle 52"/>
            <p:cNvSpPr>
              <a:spLocks noChangeArrowheads="1"/>
            </p:cNvSpPr>
            <p:nvPr/>
          </p:nvSpPr>
          <p:spPr bwMode="auto">
            <a:xfrm>
              <a:off x="692" y="2468"/>
              <a:ext cx="47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81" name="Rectangle 53"/>
            <p:cNvSpPr>
              <a:spLocks noChangeArrowheads="1"/>
            </p:cNvSpPr>
            <p:nvPr/>
          </p:nvSpPr>
          <p:spPr bwMode="auto">
            <a:xfrm>
              <a:off x="741" y="2492"/>
              <a:ext cx="281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>
                  <a:solidFill>
                    <a:srgbClr val="000000"/>
                  </a:solidFill>
                  <a:latin typeface="Arial" panose="020B0604020202020204" pitchFamily="34" charset="0"/>
                </a:rPr>
                <a:t>1500</a:t>
              </a:r>
              <a:endParaRPr lang="ru-RU" altLang="ru-RU" sz="1100" b="0">
                <a:latin typeface="Arial" panose="020B0604020202020204" pitchFamily="34" charset="0"/>
              </a:endParaRPr>
            </a:p>
          </p:txBody>
        </p:sp>
        <p:sp>
          <p:nvSpPr>
            <p:cNvPr id="57382" name="Rectangle 54"/>
            <p:cNvSpPr>
              <a:spLocks noChangeArrowheads="1"/>
            </p:cNvSpPr>
            <p:nvPr/>
          </p:nvSpPr>
          <p:spPr bwMode="auto">
            <a:xfrm>
              <a:off x="682" y="2956"/>
              <a:ext cx="476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83" name="Rectangle 55"/>
            <p:cNvSpPr>
              <a:spLocks noChangeArrowheads="1"/>
            </p:cNvSpPr>
            <p:nvPr/>
          </p:nvSpPr>
          <p:spPr bwMode="auto">
            <a:xfrm>
              <a:off x="731" y="2982"/>
              <a:ext cx="281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>
                  <a:solidFill>
                    <a:srgbClr val="000000"/>
                  </a:solidFill>
                  <a:latin typeface="Arial" panose="020B0604020202020204" pitchFamily="34" charset="0"/>
                </a:rPr>
                <a:t>1000</a:t>
              </a:r>
              <a:endParaRPr lang="ru-RU" altLang="ru-RU" sz="1100" b="0">
                <a:latin typeface="Arial" panose="020B0604020202020204" pitchFamily="34" charset="0"/>
              </a:endParaRPr>
            </a:p>
          </p:txBody>
        </p:sp>
        <p:sp>
          <p:nvSpPr>
            <p:cNvPr id="57384" name="Rectangle 56"/>
            <p:cNvSpPr>
              <a:spLocks noChangeArrowheads="1"/>
            </p:cNvSpPr>
            <p:nvPr/>
          </p:nvSpPr>
          <p:spPr bwMode="auto">
            <a:xfrm>
              <a:off x="720" y="3444"/>
              <a:ext cx="476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57385" name="Rectangle 57"/>
            <p:cNvSpPr>
              <a:spLocks noChangeArrowheads="1"/>
            </p:cNvSpPr>
            <p:nvPr/>
          </p:nvSpPr>
          <p:spPr bwMode="auto">
            <a:xfrm>
              <a:off x="774" y="3467"/>
              <a:ext cx="211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>
                  <a:solidFill>
                    <a:srgbClr val="000000"/>
                  </a:solidFill>
                  <a:latin typeface="Arial" panose="020B0604020202020204" pitchFamily="34" charset="0"/>
                </a:rPr>
                <a:t>500</a:t>
              </a:r>
              <a:endParaRPr lang="ru-RU" altLang="ru-RU" sz="1100" b="0">
                <a:latin typeface="Arial" panose="020B0604020202020204" pitchFamily="34" charset="0"/>
              </a:endParaRPr>
            </a:p>
          </p:txBody>
        </p:sp>
        <p:sp>
          <p:nvSpPr>
            <p:cNvPr id="57386" name="Rectangle 58"/>
            <p:cNvSpPr>
              <a:spLocks noChangeArrowheads="1"/>
            </p:cNvSpPr>
            <p:nvPr/>
          </p:nvSpPr>
          <p:spPr bwMode="auto">
            <a:xfrm>
              <a:off x="2949" y="3335"/>
              <a:ext cx="723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D</a:t>
              </a:r>
              <a:r>
                <a:rPr lang="ru-RU" altLang="ru-RU" sz="1100" b="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c</a:t>
              </a: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 = 35,6 см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  <p:sp>
          <p:nvSpPr>
            <p:cNvPr id="57387" name="Rectangle 59"/>
            <p:cNvSpPr>
              <a:spLocks noChangeArrowheads="1"/>
            </p:cNvSpPr>
            <p:nvPr/>
          </p:nvSpPr>
          <p:spPr bwMode="auto">
            <a:xfrm>
              <a:off x="286" y="1179"/>
              <a:ext cx="703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D</a:t>
              </a:r>
              <a:r>
                <a:rPr lang="ru-RU" altLang="ru-RU" sz="1100" b="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s</a:t>
              </a:r>
              <a:r>
                <a:rPr lang="ru-RU" altLang="ru-RU" sz="1100" b="0" i="1">
                  <a:solidFill>
                    <a:srgbClr val="000000"/>
                  </a:solidFill>
                  <a:latin typeface="Arial" panose="020B0604020202020204" pitchFamily="34" charset="0"/>
                </a:rPr>
                <a:t> = 10,8 см</a:t>
              </a:r>
              <a:endParaRPr lang="ru-RU" altLang="ru-RU" sz="1100" b="0" i="1">
                <a:latin typeface="Arial" panose="020B0604020202020204" pitchFamily="34" charset="0"/>
              </a:endParaRPr>
            </a:p>
          </p:txBody>
        </p:sp>
      </p:grpSp>
      <p:sp>
        <p:nvSpPr>
          <p:cNvPr id="57350" name="Text Box 60"/>
          <p:cNvSpPr txBox="1">
            <a:spLocks noChangeArrowheads="1"/>
          </p:cNvSpPr>
          <p:nvPr/>
        </p:nvSpPr>
        <p:spPr bwMode="auto">
          <a:xfrm>
            <a:off x="123825" y="85725"/>
            <a:ext cx="57324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400">
                <a:solidFill>
                  <a:schemeClr val="accent2"/>
                </a:solidFill>
                <a:latin typeface="Arial" panose="020B0604020202020204" pitchFamily="34" charset="0"/>
              </a:rPr>
              <a:t>Турбулентная конвекция расплава кремния в тигле метода Чохральского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48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400" fill="hold"/>
                                        <p:tgtEl>
                                          <p:spTgt spid="2048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486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4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048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864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486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/>
          <p:cNvSpPr txBox="1">
            <a:spLocks noChangeArrowheads="1"/>
          </p:cNvSpPr>
          <p:nvPr/>
        </p:nvSpPr>
        <p:spPr bwMode="auto">
          <a:xfrm>
            <a:off x="0" y="989013"/>
            <a:ext cx="9144000" cy="557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200" b="0">
                <a:latin typeface="Arial" panose="020B0604020202020204" pitchFamily="34" charset="0"/>
              </a:rPr>
              <a:t> Течения описываются </a:t>
            </a:r>
            <a:r>
              <a:rPr lang="ru-RU" altLang="ru-RU" sz="2200">
                <a:latin typeface="Arial" panose="020B0604020202020204" pitchFamily="34" charset="0"/>
              </a:rPr>
              <a:t>системами дифференциальных уравнений </a:t>
            </a:r>
            <a:r>
              <a:rPr lang="ru-RU" altLang="ru-RU" sz="2200" b="0">
                <a:latin typeface="Arial" panose="020B0604020202020204" pitchFamily="34" charset="0"/>
              </a:rPr>
              <a:t>(в нашем случае уравнениями Навье-Стокса), </a:t>
            </a:r>
            <a:br>
              <a:rPr lang="ru-RU" altLang="ru-RU" sz="2200" b="0">
                <a:latin typeface="Arial" panose="020B0604020202020204" pitchFamily="34" charset="0"/>
              </a:rPr>
            </a:br>
            <a:r>
              <a:rPr lang="ru-RU" altLang="ru-RU" sz="2200" b="0">
                <a:latin typeface="Arial" panose="020B0604020202020204" pitchFamily="34" charset="0"/>
              </a:rPr>
              <a:t>которые </a:t>
            </a:r>
            <a:r>
              <a:rPr lang="ru-RU" altLang="ru-RU" sz="2200">
                <a:latin typeface="Arial" panose="020B0604020202020204" pitchFamily="34" charset="0"/>
              </a:rPr>
              <a:t>не могут быть решены</a:t>
            </a:r>
            <a:r>
              <a:rPr lang="en-US" altLang="ru-RU" sz="2200">
                <a:latin typeface="Arial" panose="020B0604020202020204" pitchFamily="34" charset="0"/>
              </a:rPr>
              <a:t> </a:t>
            </a:r>
            <a:r>
              <a:rPr lang="ru-RU" altLang="ru-RU" sz="2200" b="0">
                <a:latin typeface="Arial" panose="020B0604020202020204" pitchFamily="34" charset="0"/>
              </a:rPr>
              <a:t>аналитически</a:t>
            </a:r>
            <a:r>
              <a:rPr lang="ru-RU" altLang="ru-RU" sz="2200">
                <a:latin typeface="Arial" panose="020B0604020202020204" pitchFamily="34" charset="0"/>
              </a:rPr>
              <a:t> точно</a:t>
            </a:r>
            <a:r>
              <a:rPr lang="ru-RU" altLang="ru-RU" sz="2200" b="0">
                <a:latin typeface="Arial" panose="020B0604020202020204" pitchFamily="34" charset="0"/>
              </a:rPr>
              <a:t>, </a:t>
            </a:r>
            <a:br>
              <a:rPr lang="ru-RU" altLang="ru-RU" sz="2200" b="0">
                <a:latin typeface="Arial" panose="020B0604020202020204" pitchFamily="34" charset="0"/>
              </a:rPr>
            </a:br>
            <a:r>
              <a:rPr lang="ru-RU" altLang="ru-RU" sz="2200" b="0">
                <a:latin typeface="Arial" panose="020B0604020202020204" pitchFamily="34" charset="0"/>
              </a:rPr>
              <a:t>кроме самых простых случаев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200" b="0">
                <a:latin typeface="Arial" panose="020B0604020202020204" pitchFamily="34" charset="0"/>
              </a:rPr>
              <a:t> Приближенные </a:t>
            </a:r>
            <a:r>
              <a:rPr lang="ru-RU" altLang="ru-RU" sz="2200">
                <a:latin typeface="Arial" panose="020B0604020202020204" pitchFamily="34" charset="0"/>
              </a:rPr>
              <a:t>решения получаются численно методом дискретизации</a:t>
            </a:r>
            <a:r>
              <a:rPr lang="ru-RU" altLang="ru-RU" sz="2200" b="0">
                <a:latin typeface="Arial" panose="020B0604020202020204" pitchFamily="34" charset="0"/>
              </a:rPr>
              <a:t>, который аппроксимирует дифференциальные уравнения системой алгебраических уравнений, решаемых на компьютере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200" b="0">
                <a:latin typeface="Arial" panose="020B0604020202020204" pitchFamily="34" charset="0"/>
              </a:rPr>
              <a:t> Дискретное приближение реализуется в областях малого размера и на малых промежутках времени при расчёте нестационарных течений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200" b="0">
                <a:latin typeface="Arial" panose="020B0604020202020204" pitchFamily="34" charset="0"/>
              </a:rPr>
              <a:t> Подобно тому, как в эксперименте точность результата зависит от качества используемой аппаратуры, при численном моделировании </a:t>
            </a:r>
            <a:r>
              <a:rPr lang="ru-RU" altLang="ru-RU" sz="2200">
                <a:latin typeface="Arial" panose="020B0604020202020204" pitchFamily="34" charset="0"/>
              </a:rPr>
              <a:t>точность результата зависит от качества дискретизации</a:t>
            </a:r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Вычислительная механика жидкости и газа</a:t>
            </a:r>
            <a:br>
              <a:rPr lang="ru-RU" altLang="ru-RU" sz="2600">
                <a:latin typeface="Arial" panose="020B0604020202020204" pitchFamily="34" charset="0"/>
              </a:rPr>
            </a:br>
            <a:r>
              <a:rPr lang="ru-RU" altLang="ru-RU" sz="2600">
                <a:latin typeface="Arial" panose="020B0604020202020204" pitchFamily="34" charset="0"/>
              </a:rPr>
              <a:t>(Сomputational Fluid Dynamics, CFD)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7" name="c07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/>
          <a:stretch>
            <a:fillRect/>
          </a:stretch>
        </p:blipFill>
        <p:spPr bwMode="auto">
          <a:xfrm>
            <a:off x="3789363" y="2079625"/>
            <a:ext cx="34258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AutoShape 8"/>
          <p:cNvSpPr>
            <a:spLocks noChangeArrowheads="1"/>
          </p:cNvSpPr>
          <p:nvPr/>
        </p:nvSpPr>
        <p:spPr bwMode="auto">
          <a:xfrm>
            <a:off x="2184400" y="2852738"/>
            <a:ext cx="1206500" cy="330200"/>
          </a:xfrm>
          <a:prstGeom prst="rightArrow">
            <a:avLst>
              <a:gd name="adj1" fmla="val 50000"/>
              <a:gd name="adj2" fmla="val 913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58372" name="AutoShape 9"/>
          <p:cNvSpPr>
            <a:spLocks noChangeArrowheads="1"/>
          </p:cNvSpPr>
          <p:nvPr/>
        </p:nvSpPr>
        <p:spPr bwMode="auto">
          <a:xfrm>
            <a:off x="2324100" y="3411538"/>
            <a:ext cx="1206500" cy="330200"/>
          </a:xfrm>
          <a:prstGeom prst="rightArrow">
            <a:avLst>
              <a:gd name="adj1" fmla="val 50000"/>
              <a:gd name="adj2" fmla="val 913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58373" name="AutoShape 10"/>
          <p:cNvSpPr>
            <a:spLocks noChangeArrowheads="1"/>
          </p:cNvSpPr>
          <p:nvPr/>
        </p:nvSpPr>
        <p:spPr bwMode="auto">
          <a:xfrm>
            <a:off x="2489200" y="3944938"/>
            <a:ext cx="1206500" cy="330200"/>
          </a:xfrm>
          <a:prstGeom prst="rightArrow">
            <a:avLst>
              <a:gd name="adj1" fmla="val 50000"/>
              <a:gd name="adj2" fmla="val 913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58374" name="Text Box 12"/>
          <p:cNvSpPr txBox="1">
            <a:spLocks noChangeArrowheads="1"/>
          </p:cNvSpPr>
          <p:nvPr/>
        </p:nvSpPr>
        <p:spPr bwMode="auto">
          <a:xfrm>
            <a:off x="139700" y="3222625"/>
            <a:ext cx="207645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Набегающий поток</a:t>
            </a:r>
          </a:p>
        </p:txBody>
      </p:sp>
      <p:sp>
        <p:nvSpPr>
          <p:cNvPr id="58375" name="Text Box 13"/>
          <p:cNvSpPr txBox="1">
            <a:spLocks noChangeArrowheads="1"/>
          </p:cNvSpPr>
          <p:nvPr/>
        </p:nvSpPr>
        <p:spPr bwMode="auto">
          <a:xfrm>
            <a:off x="1079500" y="1490663"/>
            <a:ext cx="22288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ru-RU" altLang="ru-RU" sz="1800" b="0">
                <a:latin typeface="Arial" panose="020B0604020202020204" pitchFamily="34" charset="0"/>
              </a:rPr>
              <a:t>Ламинарный пограничный слой на цилиндре</a:t>
            </a:r>
            <a:endParaRPr lang="ru-RU" altLang="ru-RU" sz="2100" b="0">
              <a:latin typeface="Arial" panose="020B0604020202020204" pitchFamily="34" charset="0"/>
            </a:endParaRPr>
          </a:p>
        </p:txBody>
      </p:sp>
      <p:sp>
        <p:nvSpPr>
          <p:cNvPr id="58376" name="AutoShape 14"/>
          <p:cNvSpPr>
            <a:spLocks noChangeArrowheads="1"/>
          </p:cNvSpPr>
          <p:nvPr/>
        </p:nvSpPr>
        <p:spPr bwMode="auto">
          <a:xfrm>
            <a:off x="1123950" y="1423988"/>
            <a:ext cx="2184400" cy="1041400"/>
          </a:xfrm>
          <a:prstGeom prst="wedgeRoundRectCallout">
            <a:avLst>
              <a:gd name="adj1" fmla="val 80667"/>
              <a:gd name="adj2" fmla="val 100764"/>
              <a:gd name="adj3" fmla="val 1666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2400" b="0" u="sng"/>
          </a:p>
        </p:txBody>
      </p:sp>
      <p:sp>
        <p:nvSpPr>
          <p:cNvPr id="58377" name="Text Box 15"/>
          <p:cNvSpPr txBox="1">
            <a:spLocks noChangeArrowheads="1"/>
          </p:cNvSpPr>
          <p:nvPr/>
        </p:nvSpPr>
        <p:spPr bwMode="auto">
          <a:xfrm>
            <a:off x="3568700" y="1071563"/>
            <a:ext cx="2660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ru-RU" altLang="ru-RU" sz="1800" b="0">
                <a:latin typeface="Arial" panose="020B0604020202020204" pitchFamily="34" charset="0"/>
              </a:rPr>
              <a:t>Неустойчивость  оторвавшегося слоя</a:t>
            </a:r>
            <a:endParaRPr lang="ru-RU" altLang="ru-RU" sz="2100" b="0">
              <a:latin typeface="Arial" panose="020B0604020202020204" pitchFamily="34" charset="0"/>
            </a:endParaRPr>
          </a:p>
        </p:txBody>
      </p:sp>
      <p:sp>
        <p:nvSpPr>
          <p:cNvPr id="58378" name="AutoShape 16"/>
          <p:cNvSpPr>
            <a:spLocks noChangeArrowheads="1"/>
          </p:cNvSpPr>
          <p:nvPr/>
        </p:nvSpPr>
        <p:spPr bwMode="auto">
          <a:xfrm>
            <a:off x="3600450" y="1055688"/>
            <a:ext cx="2654300" cy="711200"/>
          </a:xfrm>
          <a:prstGeom prst="wedgeRoundRectCallout">
            <a:avLst>
              <a:gd name="adj1" fmla="val 34093"/>
              <a:gd name="adj2" fmla="val 240403"/>
              <a:gd name="adj3" fmla="val 1666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2400" b="0" u="sng"/>
          </a:p>
        </p:txBody>
      </p:sp>
      <p:sp>
        <p:nvSpPr>
          <p:cNvPr id="58379" name="Text Box 17"/>
          <p:cNvSpPr txBox="1">
            <a:spLocks noChangeArrowheads="1"/>
          </p:cNvSpPr>
          <p:nvPr/>
        </p:nvSpPr>
        <p:spPr bwMode="auto">
          <a:xfrm>
            <a:off x="6775450" y="1096963"/>
            <a:ext cx="1898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ru-RU" altLang="ru-RU" sz="1800" b="0">
                <a:latin typeface="Arial" panose="020B0604020202020204" pitchFamily="34" charset="0"/>
              </a:rPr>
              <a:t>Турбулентность в следе</a:t>
            </a:r>
            <a:endParaRPr lang="ru-RU" altLang="ru-RU" sz="2100" b="0">
              <a:latin typeface="Arial" panose="020B0604020202020204" pitchFamily="34" charset="0"/>
            </a:endParaRPr>
          </a:p>
        </p:txBody>
      </p:sp>
      <p:sp>
        <p:nvSpPr>
          <p:cNvPr id="58380" name="AutoShape 18"/>
          <p:cNvSpPr>
            <a:spLocks noChangeArrowheads="1"/>
          </p:cNvSpPr>
          <p:nvPr/>
        </p:nvSpPr>
        <p:spPr bwMode="auto">
          <a:xfrm>
            <a:off x="6705600" y="1055688"/>
            <a:ext cx="2044700" cy="723900"/>
          </a:xfrm>
          <a:prstGeom prst="wedgeRoundRectCallout">
            <a:avLst>
              <a:gd name="adj1" fmla="val -30278"/>
              <a:gd name="adj2" fmla="val 186185"/>
              <a:gd name="adj3" fmla="val 1666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2400" b="0" u="sng"/>
          </a:p>
        </p:txBody>
      </p:sp>
      <p:sp>
        <p:nvSpPr>
          <p:cNvPr id="58381" name="Text Box 19"/>
          <p:cNvSpPr txBox="1">
            <a:spLocks noChangeArrowheads="1"/>
          </p:cNvSpPr>
          <p:nvPr/>
        </p:nvSpPr>
        <p:spPr bwMode="auto">
          <a:xfrm>
            <a:off x="0" y="65088"/>
            <a:ext cx="914400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4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ru-RU" altLang="ru-RU" sz="2800">
                <a:solidFill>
                  <a:schemeClr val="accent2"/>
                </a:solidFill>
                <a:latin typeface="Arial" panose="020B0604020202020204" pitchFamily="34" charset="0"/>
              </a:rPr>
              <a:t>Изучение течения вблизи цилиндра</a:t>
            </a:r>
          </a:p>
        </p:txBody>
      </p:sp>
      <p:sp>
        <p:nvSpPr>
          <p:cNvPr id="58382" name="Text Box 19"/>
          <p:cNvSpPr txBox="1">
            <a:spLocks noChangeArrowheads="1"/>
          </p:cNvSpPr>
          <p:nvPr/>
        </p:nvSpPr>
        <p:spPr bwMode="auto">
          <a:xfrm>
            <a:off x="0" y="592138"/>
            <a:ext cx="33909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4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ru-RU" altLang="ru-RU" sz="2400" b="0" i="1">
                <a:latin typeface="Arial" panose="020B0604020202020204" pitchFamily="34" charset="0"/>
              </a:rPr>
              <a:t>Обтекание кругового цилиндра</a:t>
            </a:r>
          </a:p>
        </p:txBody>
      </p:sp>
      <p:pic>
        <p:nvPicPr>
          <p:cNvPr id="15" name="cyl3d_wabs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4419600"/>
            <a:ext cx="34829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4" name="Text Box 19"/>
          <p:cNvSpPr txBox="1">
            <a:spLocks noChangeArrowheads="1"/>
          </p:cNvSpPr>
          <p:nvPr/>
        </p:nvSpPr>
        <p:spPr bwMode="auto">
          <a:xfrm>
            <a:off x="352425" y="5278438"/>
            <a:ext cx="3656013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4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ru-RU" altLang="ru-RU" sz="2400" b="0" i="1">
                <a:latin typeface="Arial" panose="020B0604020202020204" pitchFamily="34" charset="0"/>
              </a:rPr>
              <a:t>Автоколебания цилиндра в потоке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99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60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92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99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099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92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 nodeType="clickPar">
                      <p:stCondLst>
                        <p:cond delay="0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7"/>
          <p:cNvSpPr txBox="1">
            <a:spLocks noChangeArrowheads="1"/>
          </p:cNvSpPr>
          <p:nvPr/>
        </p:nvSpPr>
        <p:spPr bwMode="auto">
          <a:xfrm>
            <a:off x="58738" y="-58738"/>
            <a:ext cx="9085262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Смешанная конвекция в камере сухого хранения отработанного ядерного топлива</a:t>
            </a:r>
          </a:p>
        </p:txBody>
      </p:sp>
      <p:pic>
        <p:nvPicPr>
          <p:cNvPr id="59395" name="Рисунок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781050"/>
            <a:ext cx="3233738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Рисунок 11" descr="кран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8" r="7556" b="3844"/>
          <a:stretch>
            <a:fillRect/>
          </a:stretch>
        </p:blipFill>
        <p:spPr bwMode="auto">
          <a:xfrm>
            <a:off x="3449638" y="860425"/>
            <a:ext cx="2528887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ext Box 4"/>
          <p:cNvSpPr txBox="1">
            <a:spLocks noChangeArrowheads="1"/>
          </p:cNvSpPr>
          <p:nvPr/>
        </p:nvSpPr>
        <p:spPr bwMode="auto">
          <a:xfrm>
            <a:off x="3805238" y="2740025"/>
            <a:ext cx="190817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600" b="0">
                <a:latin typeface="Arial" panose="020B0604020202020204" pitchFamily="34" charset="0"/>
              </a:rPr>
              <a:t>Камера хранения</a:t>
            </a:r>
          </a:p>
        </p:txBody>
      </p:sp>
      <p:pic>
        <p:nvPicPr>
          <p:cNvPr id="59398" name="Рисунок 13" descr="setka_top_left.jp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 b="7588"/>
          <a:stretch>
            <a:fillRect/>
          </a:stretch>
        </p:blipFill>
        <p:spPr bwMode="auto">
          <a:xfrm>
            <a:off x="6108700" y="860425"/>
            <a:ext cx="30353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Рисунок 14" descr="setka_niz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b="6419"/>
          <a:stretch>
            <a:fillRect/>
          </a:stretch>
        </p:blipFill>
        <p:spPr bwMode="auto">
          <a:xfrm>
            <a:off x="271463" y="3741738"/>
            <a:ext cx="4170362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Рисунок 15" descr="linii-tok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t="1549" r="27419" b="841"/>
          <a:stretch>
            <a:fillRect/>
          </a:stretch>
        </p:blipFill>
        <p:spPr bwMode="auto">
          <a:xfrm>
            <a:off x="6232525" y="2846388"/>
            <a:ext cx="2449513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1" name="Рисунок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3" y="3321050"/>
            <a:ext cx="114141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61975" y="3000375"/>
            <a:ext cx="2455863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600" b="0" kern="9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Общий вид хранилища </a:t>
            </a:r>
            <a:endParaRPr lang="ru-RU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2_26_c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68"/>
          <a:stretch>
            <a:fillRect/>
          </a:stretch>
        </p:blipFill>
        <p:spPr bwMode="auto">
          <a:xfrm>
            <a:off x="3557588" y="1355725"/>
            <a:ext cx="272415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319463" y="80963"/>
            <a:ext cx="57388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400" b="0">
                <a:solidFill>
                  <a:schemeClr val="accent2"/>
                </a:solidFill>
                <a:latin typeface="Arial" panose="020B0604020202020204" pitchFamily="34" charset="0"/>
              </a:rPr>
              <a:t>Смешанная конвекция в камере сухого хранения отработанного ядерного топлива</a:t>
            </a:r>
            <a:endParaRPr lang="en-US" altLang="ru-RU" sz="2400" b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3273425" y="5797550"/>
            <a:ext cx="28463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ru-RU" altLang="ru-RU" sz="1400" b="0">
                <a:latin typeface="Arial" panose="020B0604020202020204" pitchFamily="34" charset="0"/>
              </a:rPr>
              <a:t>Линии тока, окрашенные по значениям температуры</a:t>
            </a:r>
            <a:endParaRPr lang="en-US" altLang="ru-RU" sz="1400" b="0">
              <a:latin typeface="Arial" panose="020B0604020202020204" pitchFamily="34" charset="0"/>
            </a:endParaRPr>
          </a:p>
        </p:txBody>
      </p:sp>
      <p:pic>
        <p:nvPicPr>
          <p:cNvPr id="60421" name="Picture 5" descr="shap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492125"/>
            <a:ext cx="2651125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2205038" y="1962150"/>
            <a:ext cx="14351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ru-RU" altLang="ru-RU" sz="1400" b="0">
                <a:latin typeface="Arial" panose="020B0604020202020204" pitchFamily="34" charset="0"/>
              </a:rPr>
              <a:t>Тепло-выделяющие пеналы</a:t>
            </a:r>
            <a:endParaRPr lang="en-US" altLang="ru-RU" sz="1400" b="0">
              <a:latin typeface="Arial" panose="020B0604020202020204" pitchFamily="34" charset="0"/>
            </a:endParaRP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2168525" y="2805113"/>
            <a:ext cx="15255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ru-RU" altLang="ru-RU" sz="1400" b="0">
                <a:latin typeface="Arial" panose="020B0604020202020204" pitchFamily="34" charset="0"/>
              </a:rPr>
              <a:t>Струи охлаждающего воздуха</a:t>
            </a:r>
            <a:endParaRPr lang="en-US" altLang="ru-RU" sz="1400" b="0">
              <a:latin typeface="Arial" panose="020B0604020202020204" pitchFamily="34" charset="0"/>
            </a:endParaRP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2354263" y="1381125"/>
            <a:ext cx="1038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ru-RU" altLang="ru-RU" sz="1400" b="0">
                <a:latin typeface="Arial" panose="020B0604020202020204" pitchFamily="34" charset="0"/>
              </a:rPr>
              <a:t>Выход</a:t>
            </a:r>
            <a:endParaRPr lang="en-US" altLang="ru-RU" sz="1400" b="0">
              <a:latin typeface="Arial" panose="020B0604020202020204" pitchFamily="34" charset="0"/>
            </a:endParaRPr>
          </a:p>
        </p:txBody>
      </p:sp>
      <p:sp>
        <p:nvSpPr>
          <p:cNvPr id="60425" name="Line 9"/>
          <p:cNvSpPr>
            <a:spLocks noChangeShapeType="1"/>
          </p:cNvSpPr>
          <p:nvPr/>
        </p:nvSpPr>
        <p:spPr bwMode="auto">
          <a:xfrm flipH="1">
            <a:off x="1992313" y="2476500"/>
            <a:ext cx="501650" cy="41910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 flipH="1">
            <a:off x="1643063" y="2476500"/>
            <a:ext cx="828675" cy="54610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27" name="Line 11"/>
          <p:cNvSpPr>
            <a:spLocks noChangeShapeType="1"/>
          </p:cNvSpPr>
          <p:nvPr/>
        </p:nvSpPr>
        <p:spPr bwMode="auto">
          <a:xfrm flipV="1">
            <a:off x="1012825" y="3994150"/>
            <a:ext cx="0" cy="2841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28" name="Line 12"/>
          <p:cNvSpPr>
            <a:spLocks noChangeShapeType="1"/>
          </p:cNvSpPr>
          <p:nvPr/>
        </p:nvSpPr>
        <p:spPr bwMode="auto">
          <a:xfrm flipV="1">
            <a:off x="1549400" y="4017963"/>
            <a:ext cx="0" cy="2841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 flipV="1">
            <a:off x="1220788" y="4171950"/>
            <a:ext cx="0" cy="2841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30" name="Line 14"/>
          <p:cNvSpPr>
            <a:spLocks noChangeShapeType="1"/>
          </p:cNvSpPr>
          <p:nvPr/>
        </p:nvSpPr>
        <p:spPr bwMode="auto">
          <a:xfrm flipV="1">
            <a:off x="784225" y="3794125"/>
            <a:ext cx="0" cy="2841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 flipV="1">
            <a:off x="1885950" y="3884613"/>
            <a:ext cx="0" cy="2841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 flipH="1">
            <a:off x="1882775" y="3386138"/>
            <a:ext cx="677863" cy="561975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 flipH="1">
            <a:off x="1533525" y="3370263"/>
            <a:ext cx="1004888" cy="70485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 flipH="1" flipV="1">
            <a:off x="2487613" y="796925"/>
            <a:ext cx="427037" cy="658813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pSp>
        <p:nvGrpSpPr>
          <p:cNvPr id="60435" name="Group 19"/>
          <p:cNvGrpSpPr>
            <a:grpSpLocks/>
          </p:cNvGrpSpPr>
          <p:nvPr/>
        </p:nvGrpSpPr>
        <p:grpSpPr bwMode="auto">
          <a:xfrm>
            <a:off x="2201863" y="630238"/>
            <a:ext cx="822325" cy="582612"/>
            <a:chOff x="4776" y="1298"/>
            <a:chExt cx="518" cy="367"/>
          </a:xfrm>
        </p:grpSpPr>
        <p:sp>
          <p:nvSpPr>
            <p:cNvPr id="60467" name="Line 20"/>
            <p:cNvSpPr>
              <a:spLocks noChangeShapeType="1"/>
            </p:cNvSpPr>
            <p:nvPr/>
          </p:nvSpPr>
          <p:spPr bwMode="auto">
            <a:xfrm flipV="1">
              <a:off x="4776" y="1298"/>
              <a:ext cx="200" cy="79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0468" name="Line 21"/>
            <p:cNvSpPr>
              <a:spLocks noChangeShapeType="1"/>
            </p:cNvSpPr>
            <p:nvPr/>
          </p:nvSpPr>
          <p:spPr bwMode="auto">
            <a:xfrm flipV="1">
              <a:off x="4882" y="1394"/>
              <a:ext cx="200" cy="79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0469" name="Line 22"/>
            <p:cNvSpPr>
              <a:spLocks noChangeShapeType="1"/>
            </p:cNvSpPr>
            <p:nvPr/>
          </p:nvSpPr>
          <p:spPr bwMode="auto">
            <a:xfrm flipV="1">
              <a:off x="4988" y="1490"/>
              <a:ext cx="200" cy="79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0470" name="Line 23"/>
            <p:cNvSpPr>
              <a:spLocks noChangeShapeType="1"/>
            </p:cNvSpPr>
            <p:nvPr/>
          </p:nvSpPr>
          <p:spPr bwMode="auto">
            <a:xfrm flipV="1">
              <a:off x="5094" y="1586"/>
              <a:ext cx="200" cy="79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grpSp>
        <p:nvGrpSpPr>
          <p:cNvPr id="60436" name="Group 24"/>
          <p:cNvGrpSpPr>
            <a:grpSpLocks/>
          </p:cNvGrpSpPr>
          <p:nvPr/>
        </p:nvGrpSpPr>
        <p:grpSpPr bwMode="auto">
          <a:xfrm>
            <a:off x="161925" y="5110163"/>
            <a:ext cx="2732088" cy="1531937"/>
            <a:chOff x="102" y="3093"/>
            <a:chExt cx="1721" cy="965"/>
          </a:xfrm>
        </p:grpSpPr>
        <p:graphicFrame>
          <p:nvGraphicFramePr>
            <p:cNvPr id="60464" name="Object 25"/>
            <p:cNvGraphicFramePr>
              <a:graphicFrameLocks noChangeAspect="1"/>
            </p:cNvGraphicFramePr>
            <p:nvPr/>
          </p:nvGraphicFramePr>
          <p:xfrm>
            <a:off x="261" y="3093"/>
            <a:ext cx="1449" cy="9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75" name="Plot" r:id="rId5" imgW="5757333" imgH="3612444" progId="Grapher.Document">
                    <p:embed/>
                  </p:oleObj>
                </mc:Choice>
                <mc:Fallback>
                  <p:oleObj name="Plot" r:id="rId5" imgW="5757333" imgH="3612444" progId="Grapher.Document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" y="3093"/>
                          <a:ext cx="1449" cy="9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65" name="Rectangle 26"/>
            <p:cNvSpPr>
              <a:spLocks noChangeArrowheads="1"/>
            </p:cNvSpPr>
            <p:nvPr/>
          </p:nvSpPr>
          <p:spPr bwMode="auto">
            <a:xfrm>
              <a:off x="1522" y="3904"/>
              <a:ext cx="3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000" b="0"/>
                <a:t>Z</a:t>
              </a:r>
              <a:r>
                <a:rPr lang="ru-RU" altLang="ru-RU" sz="1000" b="0"/>
                <a:t>, m</a:t>
              </a:r>
            </a:p>
          </p:txBody>
        </p:sp>
        <p:sp>
          <p:nvSpPr>
            <p:cNvPr id="60466" name="Rectangle 27"/>
            <p:cNvSpPr>
              <a:spLocks noChangeArrowheads="1"/>
            </p:cNvSpPr>
            <p:nvPr/>
          </p:nvSpPr>
          <p:spPr bwMode="auto">
            <a:xfrm rot="-5400000">
              <a:off x="-77" y="3345"/>
              <a:ext cx="53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ru-RU" sz="1200" b="0"/>
                <a:t>q</a:t>
              </a:r>
              <a:r>
                <a:rPr lang="en-US" altLang="ru-RU" sz="1200" b="0" baseline="-25000"/>
                <a:t>w</a:t>
              </a:r>
              <a:r>
                <a:rPr lang="ru-RU" altLang="ru-RU" sz="1200" b="0"/>
                <a:t>, W</a:t>
              </a:r>
              <a:r>
                <a:rPr lang="en-US" altLang="ru-RU" sz="1200" b="0"/>
                <a:t>/m</a:t>
              </a:r>
              <a:r>
                <a:rPr lang="ru-RU" altLang="ru-RU" sz="1200" b="0" baseline="30000"/>
                <a:t>2</a:t>
              </a:r>
              <a:endParaRPr lang="ru-RU" altLang="ru-RU" sz="1200" b="0"/>
            </a:p>
          </p:txBody>
        </p:sp>
      </p:grpSp>
      <p:sp>
        <p:nvSpPr>
          <p:cNvPr id="60437" name="Text Box 28"/>
          <p:cNvSpPr txBox="1">
            <a:spLocks noChangeArrowheads="1"/>
          </p:cNvSpPr>
          <p:nvPr/>
        </p:nvSpPr>
        <p:spPr bwMode="auto">
          <a:xfrm>
            <a:off x="438150" y="4714875"/>
            <a:ext cx="2379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ru-RU" altLang="ru-RU" sz="1200" b="0">
                <a:latin typeface="Arial" panose="020B0604020202020204" pitchFamily="34" charset="0"/>
              </a:rPr>
              <a:t>Распределение теплового потока по высоте</a:t>
            </a:r>
            <a:endParaRPr lang="en-US" altLang="ru-RU" sz="1200" b="0">
              <a:latin typeface="Arial" panose="020B0604020202020204" pitchFamily="34" charset="0"/>
            </a:endParaRPr>
          </a:p>
        </p:txBody>
      </p:sp>
      <p:sp>
        <p:nvSpPr>
          <p:cNvPr id="60438" name="Line 29"/>
          <p:cNvSpPr>
            <a:spLocks noChangeShapeType="1"/>
          </p:cNvSpPr>
          <p:nvPr/>
        </p:nvSpPr>
        <p:spPr bwMode="auto">
          <a:xfrm flipV="1">
            <a:off x="554038" y="1238250"/>
            <a:ext cx="0" cy="2379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39" name="Text Box 30"/>
          <p:cNvSpPr txBox="1">
            <a:spLocks noChangeArrowheads="1"/>
          </p:cNvSpPr>
          <p:nvPr/>
        </p:nvSpPr>
        <p:spPr bwMode="auto">
          <a:xfrm>
            <a:off x="282575" y="1192213"/>
            <a:ext cx="3429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ru-RU" sz="1200" b="0"/>
              <a:t>z</a:t>
            </a:r>
          </a:p>
        </p:txBody>
      </p:sp>
      <p:sp>
        <p:nvSpPr>
          <p:cNvPr id="60440" name="Line 31"/>
          <p:cNvSpPr>
            <a:spLocks noChangeShapeType="1"/>
          </p:cNvSpPr>
          <p:nvPr/>
        </p:nvSpPr>
        <p:spPr bwMode="auto">
          <a:xfrm>
            <a:off x="401638" y="1954213"/>
            <a:ext cx="0" cy="779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41" name="AutoShape 32"/>
          <p:cNvSpPr>
            <a:spLocks noChangeArrowheads="1"/>
          </p:cNvSpPr>
          <p:nvPr/>
        </p:nvSpPr>
        <p:spPr bwMode="auto">
          <a:xfrm>
            <a:off x="168275" y="4721225"/>
            <a:ext cx="2779713" cy="1944688"/>
          </a:xfrm>
          <a:prstGeom prst="roundRect">
            <a:avLst>
              <a:gd name="adj" fmla="val 16667"/>
            </a:avLst>
          </a:prstGeom>
          <a:noFill/>
          <a:ln w="22225">
            <a:solidFill>
              <a:srgbClr val="FF63CB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0442" name="Line 33"/>
          <p:cNvSpPr>
            <a:spLocks noChangeShapeType="1"/>
          </p:cNvSpPr>
          <p:nvPr/>
        </p:nvSpPr>
        <p:spPr bwMode="auto">
          <a:xfrm flipV="1">
            <a:off x="631825" y="3600450"/>
            <a:ext cx="979488" cy="1035050"/>
          </a:xfrm>
          <a:prstGeom prst="line">
            <a:avLst/>
          </a:prstGeom>
          <a:noFill/>
          <a:ln w="22225">
            <a:solidFill>
              <a:srgbClr val="FF63CB"/>
            </a:solidFill>
            <a:prstDash val="dash"/>
            <a:round/>
            <a:headEnd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0443" name="Text Box 34"/>
          <p:cNvSpPr txBox="1">
            <a:spLocks noChangeArrowheads="1"/>
          </p:cNvSpPr>
          <p:nvPr/>
        </p:nvSpPr>
        <p:spPr bwMode="auto">
          <a:xfrm>
            <a:off x="179388" y="1587500"/>
            <a:ext cx="352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00" rIns="540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ru-RU" sz="1800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60444" name="Line 35"/>
          <p:cNvSpPr>
            <a:spLocks noChangeShapeType="1"/>
          </p:cNvSpPr>
          <p:nvPr/>
        </p:nvSpPr>
        <p:spPr bwMode="auto">
          <a:xfrm>
            <a:off x="274638" y="1643063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grpSp>
        <p:nvGrpSpPr>
          <p:cNvPr id="60445" name="Group 36"/>
          <p:cNvGrpSpPr>
            <a:grpSpLocks noChangeAspect="1"/>
          </p:cNvGrpSpPr>
          <p:nvPr/>
        </p:nvGrpSpPr>
        <p:grpSpPr bwMode="auto">
          <a:xfrm>
            <a:off x="6180138" y="3605213"/>
            <a:ext cx="2763837" cy="2417762"/>
            <a:chOff x="2767" y="1652"/>
            <a:chExt cx="2901" cy="2539"/>
          </a:xfrm>
        </p:grpSpPr>
        <p:grpSp>
          <p:nvGrpSpPr>
            <p:cNvPr id="60450" name="Group 37"/>
            <p:cNvGrpSpPr>
              <a:grpSpLocks noChangeAspect="1"/>
            </p:cNvGrpSpPr>
            <p:nvPr/>
          </p:nvGrpSpPr>
          <p:grpSpPr bwMode="auto">
            <a:xfrm>
              <a:off x="2847" y="1756"/>
              <a:ext cx="2786" cy="2056"/>
              <a:chOff x="2840" y="1751"/>
              <a:chExt cx="2642" cy="1950"/>
            </a:xfrm>
          </p:grpSpPr>
          <p:sp>
            <p:nvSpPr>
              <p:cNvPr id="60452" name="Freeform 38"/>
              <p:cNvSpPr>
                <a:spLocks noChangeAspect="1"/>
              </p:cNvSpPr>
              <p:nvPr/>
            </p:nvSpPr>
            <p:spPr bwMode="auto">
              <a:xfrm rot="16200000" flipH="1">
                <a:off x="2771" y="1820"/>
                <a:ext cx="272" cy="134"/>
              </a:xfrm>
              <a:custGeom>
                <a:avLst/>
                <a:gdLst>
                  <a:gd name="T0" fmla="*/ 36 w 452"/>
                  <a:gd name="T1" fmla="*/ 0 h 221"/>
                  <a:gd name="T2" fmla="*/ 29 w 452"/>
                  <a:gd name="T3" fmla="*/ 13 h 221"/>
                  <a:gd name="T4" fmla="*/ 17 w 452"/>
                  <a:gd name="T5" fmla="*/ 18 h 221"/>
                  <a:gd name="T6" fmla="*/ 6 w 452"/>
                  <a:gd name="T7" fmla="*/ 13 h 221"/>
                  <a:gd name="T8" fmla="*/ 1 w 452"/>
                  <a:gd name="T9" fmla="*/ 1 h 221"/>
                  <a:gd name="T10" fmla="*/ 36 w 452"/>
                  <a:gd name="T11" fmla="*/ 0 h 2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52" h="221">
                    <a:moveTo>
                      <a:pt x="452" y="0"/>
                    </a:moveTo>
                    <a:cubicBezTo>
                      <a:pt x="452" y="84"/>
                      <a:pt x="415" y="127"/>
                      <a:pt x="377" y="164"/>
                    </a:cubicBezTo>
                    <a:cubicBezTo>
                      <a:pt x="340" y="201"/>
                      <a:pt x="277" y="221"/>
                      <a:pt x="227" y="221"/>
                    </a:cubicBezTo>
                    <a:cubicBezTo>
                      <a:pt x="177" y="221"/>
                      <a:pt x="111" y="198"/>
                      <a:pt x="74" y="161"/>
                    </a:cubicBezTo>
                    <a:cubicBezTo>
                      <a:pt x="37" y="124"/>
                      <a:pt x="0" y="71"/>
                      <a:pt x="4" y="1"/>
                    </a:cubicBez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0000FF">
                  <a:alpha val="50195"/>
                </a:srgbClr>
              </a:solidFill>
              <a:ln w="6350" cap="flat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60453" name="Freeform 39"/>
              <p:cNvSpPr>
                <a:spLocks noChangeAspect="1"/>
              </p:cNvSpPr>
              <p:nvPr/>
            </p:nvSpPr>
            <p:spPr bwMode="auto">
              <a:xfrm rot="16200000" flipH="1">
                <a:off x="2771" y="2613"/>
                <a:ext cx="272" cy="134"/>
              </a:xfrm>
              <a:custGeom>
                <a:avLst/>
                <a:gdLst>
                  <a:gd name="T0" fmla="*/ 36 w 452"/>
                  <a:gd name="T1" fmla="*/ 0 h 221"/>
                  <a:gd name="T2" fmla="*/ 29 w 452"/>
                  <a:gd name="T3" fmla="*/ 13 h 221"/>
                  <a:gd name="T4" fmla="*/ 17 w 452"/>
                  <a:gd name="T5" fmla="*/ 18 h 221"/>
                  <a:gd name="T6" fmla="*/ 6 w 452"/>
                  <a:gd name="T7" fmla="*/ 13 h 221"/>
                  <a:gd name="T8" fmla="*/ 1 w 452"/>
                  <a:gd name="T9" fmla="*/ 1 h 221"/>
                  <a:gd name="T10" fmla="*/ 36 w 452"/>
                  <a:gd name="T11" fmla="*/ 0 h 2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52" h="221">
                    <a:moveTo>
                      <a:pt x="452" y="0"/>
                    </a:moveTo>
                    <a:cubicBezTo>
                      <a:pt x="452" y="84"/>
                      <a:pt x="415" y="127"/>
                      <a:pt x="377" y="164"/>
                    </a:cubicBezTo>
                    <a:cubicBezTo>
                      <a:pt x="340" y="201"/>
                      <a:pt x="277" y="221"/>
                      <a:pt x="227" y="221"/>
                    </a:cubicBezTo>
                    <a:cubicBezTo>
                      <a:pt x="177" y="221"/>
                      <a:pt x="111" y="198"/>
                      <a:pt x="74" y="161"/>
                    </a:cubicBezTo>
                    <a:cubicBezTo>
                      <a:pt x="37" y="124"/>
                      <a:pt x="0" y="71"/>
                      <a:pt x="4" y="1"/>
                    </a:cubicBez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0000FF">
                  <a:alpha val="50195"/>
                </a:srgbClr>
              </a:solidFill>
              <a:ln w="6350" cap="flat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60454" name="Freeform 40"/>
              <p:cNvSpPr>
                <a:spLocks noChangeAspect="1"/>
              </p:cNvSpPr>
              <p:nvPr/>
            </p:nvSpPr>
            <p:spPr bwMode="auto">
              <a:xfrm rot="16200000" flipH="1">
                <a:off x="2771" y="3494"/>
                <a:ext cx="272" cy="134"/>
              </a:xfrm>
              <a:custGeom>
                <a:avLst/>
                <a:gdLst>
                  <a:gd name="T0" fmla="*/ 36 w 452"/>
                  <a:gd name="T1" fmla="*/ 0 h 221"/>
                  <a:gd name="T2" fmla="*/ 29 w 452"/>
                  <a:gd name="T3" fmla="*/ 13 h 221"/>
                  <a:gd name="T4" fmla="*/ 17 w 452"/>
                  <a:gd name="T5" fmla="*/ 18 h 221"/>
                  <a:gd name="T6" fmla="*/ 6 w 452"/>
                  <a:gd name="T7" fmla="*/ 13 h 221"/>
                  <a:gd name="T8" fmla="*/ 1 w 452"/>
                  <a:gd name="T9" fmla="*/ 1 h 221"/>
                  <a:gd name="T10" fmla="*/ 36 w 452"/>
                  <a:gd name="T11" fmla="*/ 0 h 2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52" h="221">
                    <a:moveTo>
                      <a:pt x="452" y="0"/>
                    </a:moveTo>
                    <a:cubicBezTo>
                      <a:pt x="452" y="84"/>
                      <a:pt x="415" y="127"/>
                      <a:pt x="377" y="164"/>
                    </a:cubicBezTo>
                    <a:cubicBezTo>
                      <a:pt x="340" y="201"/>
                      <a:pt x="277" y="221"/>
                      <a:pt x="227" y="221"/>
                    </a:cubicBezTo>
                    <a:cubicBezTo>
                      <a:pt x="177" y="221"/>
                      <a:pt x="111" y="198"/>
                      <a:pt x="74" y="161"/>
                    </a:cubicBezTo>
                    <a:cubicBezTo>
                      <a:pt x="37" y="124"/>
                      <a:pt x="0" y="71"/>
                      <a:pt x="4" y="1"/>
                    </a:cubicBez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0000FF">
                  <a:alpha val="50195"/>
                </a:srgbClr>
              </a:solidFill>
              <a:ln w="6350" cap="flat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60455" name="Freeform 41"/>
              <p:cNvSpPr>
                <a:spLocks noChangeAspect="1"/>
              </p:cNvSpPr>
              <p:nvPr/>
            </p:nvSpPr>
            <p:spPr bwMode="auto">
              <a:xfrm rot="5400000">
                <a:off x="5279" y="1820"/>
                <a:ext cx="272" cy="134"/>
              </a:xfrm>
              <a:custGeom>
                <a:avLst/>
                <a:gdLst>
                  <a:gd name="T0" fmla="*/ 36 w 452"/>
                  <a:gd name="T1" fmla="*/ 0 h 221"/>
                  <a:gd name="T2" fmla="*/ 29 w 452"/>
                  <a:gd name="T3" fmla="*/ 13 h 221"/>
                  <a:gd name="T4" fmla="*/ 17 w 452"/>
                  <a:gd name="T5" fmla="*/ 18 h 221"/>
                  <a:gd name="T6" fmla="*/ 6 w 452"/>
                  <a:gd name="T7" fmla="*/ 13 h 221"/>
                  <a:gd name="T8" fmla="*/ 1 w 452"/>
                  <a:gd name="T9" fmla="*/ 1 h 221"/>
                  <a:gd name="T10" fmla="*/ 36 w 452"/>
                  <a:gd name="T11" fmla="*/ 0 h 2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52" h="221">
                    <a:moveTo>
                      <a:pt x="452" y="0"/>
                    </a:moveTo>
                    <a:cubicBezTo>
                      <a:pt x="452" y="84"/>
                      <a:pt x="415" y="127"/>
                      <a:pt x="377" y="164"/>
                    </a:cubicBezTo>
                    <a:cubicBezTo>
                      <a:pt x="340" y="201"/>
                      <a:pt x="277" y="221"/>
                      <a:pt x="227" y="221"/>
                    </a:cubicBezTo>
                    <a:cubicBezTo>
                      <a:pt x="177" y="221"/>
                      <a:pt x="111" y="198"/>
                      <a:pt x="74" y="161"/>
                    </a:cubicBezTo>
                    <a:cubicBezTo>
                      <a:pt x="37" y="124"/>
                      <a:pt x="0" y="71"/>
                      <a:pt x="4" y="1"/>
                    </a:cubicBez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0000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60456" name="Freeform 42"/>
              <p:cNvSpPr>
                <a:spLocks noChangeAspect="1"/>
              </p:cNvSpPr>
              <p:nvPr/>
            </p:nvSpPr>
            <p:spPr bwMode="auto">
              <a:xfrm rot="5400000">
                <a:off x="5279" y="2613"/>
                <a:ext cx="272" cy="134"/>
              </a:xfrm>
              <a:custGeom>
                <a:avLst/>
                <a:gdLst>
                  <a:gd name="T0" fmla="*/ 36 w 452"/>
                  <a:gd name="T1" fmla="*/ 0 h 221"/>
                  <a:gd name="T2" fmla="*/ 29 w 452"/>
                  <a:gd name="T3" fmla="*/ 13 h 221"/>
                  <a:gd name="T4" fmla="*/ 17 w 452"/>
                  <a:gd name="T5" fmla="*/ 18 h 221"/>
                  <a:gd name="T6" fmla="*/ 6 w 452"/>
                  <a:gd name="T7" fmla="*/ 13 h 221"/>
                  <a:gd name="T8" fmla="*/ 1 w 452"/>
                  <a:gd name="T9" fmla="*/ 1 h 221"/>
                  <a:gd name="T10" fmla="*/ 36 w 452"/>
                  <a:gd name="T11" fmla="*/ 0 h 2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52" h="221">
                    <a:moveTo>
                      <a:pt x="452" y="0"/>
                    </a:moveTo>
                    <a:cubicBezTo>
                      <a:pt x="452" y="84"/>
                      <a:pt x="415" y="127"/>
                      <a:pt x="377" y="164"/>
                    </a:cubicBezTo>
                    <a:cubicBezTo>
                      <a:pt x="340" y="201"/>
                      <a:pt x="277" y="221"/>
                      <a:pt x="227" y="221"/>
                    </a:cubicBezTo>
                    <a:cubicBezTo>
                      <a:pt x="177" y="221"/>
                      <a:pt x="111" y="198"/>
                      <a:pt x="74" y="161"/>
                    </a:cubicBezTo>
                    <a:cubicBezTo>
                      <a:pt x="37" y="124"/>
                      <a:pt x="0" y="71"/>
                      <a:pt x="4" y="1"/>
                    </a:cubicBez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0000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60457" name="Freeform 43"/>
              <p:cNvSpPr>
                <a:spLocks noChangeAspect="1"/>
              </p:cNvSpPr>
              <p:nvPr/>
            </p:nvSpPr>
            <p:spPr bwMode="auto">
              <a:xfrm rot="5400000">
                <a:off x="5279" y="3494"/>
                <a:ext cx="272" cy="134"/>
              </a:xfrm>
              <a:custGeom>
                <a:avLst/>
                <a:gdLst>
                  <a:gd name="T0" fmla="*/ 36 w 452"/>
                  <a:gd name="T1" fmla="*/ 0 h 221"/>
                  <a:gd name="T2" fmla="*/ 29 w 452"/>
                  <a:gd name="T3" fmla="*/ 13 h 221"/>
                  <a:gd name="T4" fmla="*/ 17 w 452"/>
                  <a:gd name="T5" fmla="*/ 18 h 221"/>
                  <a:gd name="T6" fmla="*/ 6 w 452"/>
                  <a:gd name="T7" fmla="*/ 13 h 221"/>
                  <a:gd name="T8" fmla="*/ 1 w 452"/>
                  <a:gd name="T9" fmla="*/ 1 h 221"/>
                  <a:gd name="T10" fmla="*/ 36 w 452"/>
                  <a:gd name="T11" fmla="*/ 0 h 2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52" h="221">
                    <a:moveTo>
                      <a:pt x="452" y="0"/>
                    </a:moveTo>
                    <a:cubicBezTo>
                      <a:pt x="452" y="84"/>
                      <a:pt x="415" y="127"/>
                      <a:pt x="377" y="164"/>
                    </a:cubicBezTo>
                    <a:cubicBezTo>
                      <a:pt x="340" y="201"/>
                      <a:pt x="277" y="221"/>
                      <a:pt x="227" y="221"/>
                    </a:cubicBezTo>
                    <a:cubicBezTo>
                      <a:pt x="177" y="221"/>
                      <a:pt x="111" y="198"/>
                      <a:pt x="74" y="161"/>
                    </a:cubicBezTo>
                    <a:cubicBezTo>
                      <a:pt x="37" y="124"/>
                      <a:pt x="0" y="71"/>
                      <a:pt x="4" y="1"/>
                    </a:cubicBezTo>
                    <a:lnTo>
                      <a:pt x="452" y="0"/>
                    </a:lnTo>
                    <a:close/>
                  </a:path>
                </a:pathLst>
              </a:custGeom>
              <a:solidFill>
                <a:srgbClr val="0000FF">
                  <a:alpha val="50195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60458" name="Oval 44"/>
              <p:cNvSpPr>
                <a:spLocks noChangeAspect="1" noChangeArrowheads="1"/>
              </p:cNvSpPr>
              <p:nvPr/>
            </p:nvSpPr>
            <p:spPr bwMode="auto">
              <a:xfrm>
                <a:off x="3584" y="2544"/>
                <a:ext cx="277" cy="277"/>
              </a:xfrm>
              <a:prstGeom prst="ellipse">
                <a:avLst/>
              </a:prstGeom>
              <a:solidFill>
                <a:schemeClr val="accent2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  <p:sp>
            <p:nvSpPr>
              <p:cNvPr id="60459" name="Oval 45"/>
              <p:cNvSpPr>
                <a:spLocks noChangeAspect="1" noChangeArrowheads="1"/>
              </p:cNvSpPr>
              <p:nvPr/>
            </p:nvSpPr>
            <p:spPr bwMode="auto">
              <a:xfrm>
                <a:off x="3584" y="1751"/>
                <a:ext cx="277" cy="277"/>
              </a:xfrm>
              <a:prstGeom prst="ellipse">
                <a:avLst/>
              </a:prstGeom>
              <a:solidFill>
                <a:schemeClr val="accent2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  <p:sp>
            <p:nvSpPr>
              <p:cNvPr id="60460" name="Oval 46"/>
              <p:cNvSpPr>
                <a:spLocks noChangeAspect="1" noChangeArrowheads="1"/>
              </p:cNvSpPr>
              <p:nvPr/>
            </p:nvSpPr>
            <p:spPr bwMode="auto">
              <a:xfrm>
                <a:off x="3584" y="3424"/>
                <a:ext cx="277" cy="277"/>
              </a:xfrm>
              <a:prstGeom prst="ellipse">
                <a:avLst/>
              </a:prstGeom>
              <a:solidFill>
                <a:schemeClr val="accent2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  <p:sp>
            <p:nvSpPr>
              <p:cNvPr id="60461" name="Oval 47"/>
              <p:cNvSpPr>
                <a:spLocks noChangeAspect="1" noChangeArrowheads="1"/>
              </p:cNvSpPr>
              <p:nvPr/>
            </p:nvSpPr>
            <p:spPr bwMode="auto">
              <a:xfrm>
                <a:off x="4463" y="2544"/>
                <a:ext cx="277" cy="277"/>
              </a:xfrm>
              <a:prstGeom prst="ellipse">
                <a:avLst/>
              </a:prstGeom>
              <a:solidFill>
                <a:schemeClr val="accent2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  <p:sp>
            <p:nvSpPr>
              <p:cNvPr id="60462" name="Oval 48"/>
              <p:cNvSpPr>
                <a:spLocks noChangeAspect="1" noChangeArrowheads="1"/>
              </p:cNvSpPr>
              <p:nvPr/>
            </p:nvSpPr>
            <p:spPr bwMode="auto">
              <a:xfrm>
                <a:off x="4463" y="1751"/>
                <a:ext cx="277" cy="277"/>
              </a:xfrm>
              <a:prstGeom prst="ellipse">
                <a:avLst/>
              </a:prstGeom>
              <a:solidFill>
                <a:schemeClr val="accent2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  <p:sp>
            <p:nvSpPr>
              <p:cNvPr id="60463" name="Oval 49"/>
              <p:cNvSpPr>
                <a:spLocks noChangeAspect="1" noChangeArrowheads="1"/>
              </p:cNvSpPr>
              <p:nvPr/>
            </p:nvSpPr>
            <p:spPr bwMode="auto">
              <a:xfrm>
                <a:off x="4463" y="3424"/>
                <a:ext cx="277" cy="277"/>
              </a:xfrm>
              <a:prstGeom prst="ellipse">
                <a:avLst/>
              </a:prstGeom>
              <a:solidFill>
                <a:schemeClr val="accent2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ru-RU" altLang="ru-RU" sz="2400"/>
              </a:p>
            </p:txBody>
          </p:sp>
        </p:grpSp>
        <p:pic>
          <p:nvPicPr>
            <p:cNvPr id="60451" name="Picture 5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82"/>
            <a:stretch>
              <a:fillRect/>
            </a:stretch>
          </p:blipFill>
          <p:spPr bwMode="auto">
            <a:xfrm>
              <a:off x="2767" y="1652"/>
              <a:ext cx="2901" cy="2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0446" name="Picture 51" descr="vel_f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3" y="1962150"/>
            <a:ext cx="1244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7" name="Oval 52"/>
          <p:cNvSpPr>
            <a:spLocks noChangeArrowheads="1"/>
          </p:cNvSpPr>
          <p:nvPr/>
        </p:nvSpPr>
        <p:spPr bwMode="auto">
          <a:xfrm>
            <a:off x="6257925" y="1628775"/>
            <a:ext cx="1790700" cy="1752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0448" name="Oval 53"/>
          <p:cNvSpPr>
            <a:spLocks noChangeArrowheads="1"/>
          </p:cNvSpPr>
          <p:nvPr/>
        </p:nvSpPr>
        <p:spPr bwMode="auto">
          <a:xfrm>
            <a:off x="4530725" y="3063875"/>
            <a:ext cx="400050" cy="409575"/>
          </a:xfrm>
          <a:prstGeom prst="ellipse">
            <a:avLst/>
          </a:prstGeom>
          <a:noFill/>
          <a:ln w="19050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60449" name="Line 54"/>
          <p:cNvSpPr>
            <a:spLocks noChangeShapeType="1"/>
          </p:cNvSpPr>
          <p:nvPr/>
        </p:nvSpPr>
        <p:spPr bwMode="auto">
          <a:xfrm flipH="1">
            <a:off x="4914900" y="2714625"/>
            <a:ext cx="1371600" cy="466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Mission Specialists Camarda, Lawrence and Thomas inside the mid-deck of Discov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1157288"/>
            <a:ext cx="3992563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4" descr="We can earn $28M to move, house space shuttle here, says Austr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141413"/>
            <a:ext cx="4751387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Text Box 7"/>
          <p:cNvSpPr txBox="1">
            <a:spLocks noChangeArrowheads="1"/>
          </p:cNvSpPr>
          <p:nvPr/>
        </p:nvSpPr>
        <p:spPr bwMode="auto">
          <a:xfrm>
            <a:off x="58738" y="-58738"/>
            <a:ext cx="9085262" cy="120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Оценка условий работы индивидуальных охлаждающих модулей астронавтов, размещенных на нижней палубе Шаттла в случае потенциальной спасательной операции</a:t>
            </a:r>
          </a:p>
        </p:txBody>
      </p:sp>
      <p:pic>
        <p:nvPicPr>
          <p:cNvPr id="61445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4191000"/>
            <a:ext cx="3395662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" t="6897" r="14766" b="7976"/>
          <a:stretch>
            <a:fillRect/>
          </a:stretch>
        </p:blipFill>
        <p:spPr bwMode="auto">
          <a:xfrm>
            <a:off x="3687763" y="5056188"/>
            <a:ext cx="2198687" cy="18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8" y="4046538"/>
            <a:ext cx="1316037" cy="98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8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3" y="4370388"/>
            <a:ext cx="2781300" cy="221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141413"/>
            <a:ext cx="25876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Text Box 7"/>
          <p:cNvSpPr txBox="1">
            <a:spLocks noChangeArrowheads="1"/>
          </p:cNvSpPr>
          <p:nvPr/>
        </p:nvSpPr>
        <p:spPr bwMode="auto">
          <a:xfrm>
            <a:off x="0" y="-58738"/>
            <a:ext cx="9144000" cy="120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Оценка эффективности трубного пучка на этапе предварительного проектирования глубоководного теплообменного аппарата</a:t>
            </a:r>
          </a:p>
        </p:txBody>
      </p:sp>
      <p:pic>
        <p:nvPicPr>
          <p:cNvPr id="62468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" t="3658" r="752" b="4018"/>
          <a:stretch>
            <a:fillRect/>
          </a:stretch>
        </p:blipFill>
        <p:spPr bwMode="auto">
          <a:xfrm>
            <a:off x="2809875" y="1139825"/>
            <a:ext cx="3652838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406525"/>
            <a:ext cx="2319338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3586163"/>
            <a:ext cx="2428875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7" r="6609"/>
          <a:stretch>
            <a:fillRect/>
          </a:stretch>
        </p:blipFill>
        <p:spPr bwMode="auto">
          <a:xfrm>
            <a:off x="6640513" y="3740150"/>
            <a:ext cx="227330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Рисунок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3608388"/>
            <a:ext cx="29527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-38100"/>
            <a:ext cx="9144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200">
                <a:latin typeface="Arial" panose="020B0604020202020204" pitchFamily="34" charset="0"/>
              </a:rPr>
              <a:t>Некоторые указания к оформлению отчетов</a:t>
            </a:r>
            <a:endParaRPr lang="ru-RU" altLang="ru-RU" sz="2200" b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0" y="384175"/>
            <a:ext cx="9144000" cy="655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ru-RU" altLang="ru-RU" sz="2200" b="0">
                <a:latin typeface="Arial" panose="020B0604020202020204" pitchFamily="34" charset="0"/>
              </a:rPr>
              <a:t> Отчет к каждой работе должен содержать краткое описание постановки задачи, причем должны быть отражены</a:t>
            </a:r>
            <a:br>
              <a:rPr lang="ru-RU" altLang="ru-RU" sz="2200" b="0">
                <a:latin typeface="Arial" panose="020B0604020202020204" pitchFamily="34" charset="0"/>
              </a:rPr>
            </a:br>
            <a:r>
              <a:rPr lang="ru-RU" altLang="ru-RU" sz="2200" b="0">
                <a:latin typeface="Arial" panose="020B0604020202020204" pitchFamily="34" charset="0"/>
              </a:rPr>
              <a:t>1) Физическая постановка</a:t>
            </a:r>
            <a:r>
              <a:rPr lang="en-US" altLang="ru-RU" sz="2200" b="0">
                <a:latin typeface="Arial" panose="020B0604020202020204" pitchFamily="34" charset="0"/>
              </a:rPr>
              <a:t>;</a:t>
            </a:r>
            <a:endParaRPr lang="ru-RU" altLang="ru-RU" sz="2200" b="0">
              <a:latin typeface="Arial" panose="020B0604020202020204" pitchFamily="34" charset="0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ru-RU" altLang="ru-RU" sz="2200" b="0">
                <a:latin typeface="Arial" panose="020B0604020202020204" pitchFamily="34" charset="0"/>
              </a:rPr>
              <a:t>2) Вычислительные аспекты (в т.ч. сходимость)</a:t>
            </a:r>
            <a:endParaRPr lang="en-US" altLang="ru-RU" sz="2200" b="0">
              <a:latin typeface="Arial" panose="020B0604020202020204" pitchFamily="34" charset="0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US" altLang="ru-RU" sz="2000" b="0" i="1">
                <a:latin typeface="Arial" panose="020B0604020202020204" pitchFamily="34" charset="0"/>
              </a:rPr>
              <a:t>(</a:t>
            </a:r>
            <a:r>
              <a:rPr lang="ru-RU" altLang="ru-RU" sz="2000" b="0" i="1">
                <a:latin typeface="Arial" panose="020B0604020202020204" pitchFamily="34" charset="0"/>
              </a:rPr>
              <a:t>текст задания выдается в электронном виде, но отчет не должен содержать лишь его полную копию – в задании указывается, что </a:t>
            </a:r>
            <a:r>
              <a:rPr lang="ru-RU" altLang="ru-RU" sz="2000" b="0" i="1" u="sng">
                <a:latin typeface="Arial" panose="020B0604020202020204" pitchFamily="34" charset="0"/>
              </a:rPr>
              <a:t>надо сделать</a:t>
            </a:r>
            <a:r>
              <a:rPr lang="ru-RU" altLang="ru-RU" sz="2000" b="0" i="1">
                <a:latin typeface="Arial" panose="020B0604020202020204" pitchFamily="34" charset="0"/>
              </a:rPr>
              <a:t>, а в отчете вы описываете, что именно </a:t>
            </a:r>
            <a:r>
              <a:rPr lang="ru-RU" altLang="ru-RU" sz="2000" b="0" i="1" u="sng">
                <a:latin typeface="Arial" panose="020B0604020202020204" pitchFamily="34" charset="0"/>
              </a:rPr>
              <a:t>сделали</a:t>
            </a:r>
            <a:r>
              <a:rPr lang="ru-RU" altLang="ru-RU" sz="2000" b="0" i="1"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ru-RU" altLang="ru-RU" sz="2200" b="0">
                <a:latin typeface="Arial" panose="020B0604020202020204" pitchFamily="34" charset="0"/>
              </a:rPr>
              <a:t> Обязательны выводы к работе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ru-RU" altLang="ru-RU" sz="2200" b="0">
                <a:latin typeface="Arial" panose="020B0604020202020204" pitchFamily="34" charset="0"/>
              </a:rPr>
              <a:t> Все рисунки и таблицы должны быть пронумерованы и подписаны (нужны подрисуночные подписи и заголовки таблиц)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ru-RU" altLang="ru-RU" sz="2200" b="0">
                <a:latin typeface="Arial" panose="020B0604020202020204" pitchFamily="34" charset="0"/>
              </a:rPr>
              <a:t> Все рисунки должны быть описаны в тексте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ru-RU" altLang="ru-RU" sz="2200" b="0">
                <a:latin typeface="Arial" panose="020B0604020202020204" pitchFamily="34" charset="0"/>
              </a:rPr>
              <a:t> Все графики следует сопровождать подписями на осях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ru-RU" altLang="ru-RU" sz="2200" b="0">
                <a:latin typeface="Arial" panose="020B0604020202020204" pitchFamily="34" charset="0"/>
              </a:rPr>
              <a:t> Числа в таблицах и на графиках должны иметь разумную точность</a:t>
            </a: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ru-RU" altLang="ru-RU" sz="2200" b="0">
                <a:latin typeface="Arial" panose="020B0604020202020204" pitchFamily="34" charset="0"/>
              </a:rPr>
              <a:t> Длину векторов следует выбирать так, чтобы сравнение было наглядным, и масштаб длины вектора на сравниваемых картинах был одинаков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25413" y="339725"/>
            <a:ext cx="8485187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3400">
                <a:solidFill>
                  <a:schemeClr val="accent2"/>
                </a:solidFill>
                <a:latin typeface="Arial" panose="020B0604020202020204" pitchFamily="34" charset="0"/>
              </a:rPr>
              <a:t>Численные методы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3400">
                <a:solidFill>
                  <a:schemeClr val="accent2"/>
                </a:solidFill>
                <a:latin typeface="Arial" panose="020B0604020202020204" pitchFamily="34" charset="0"/>
              </a:rPr>
              <a:t>вычислительной гидрогазодинамики</a:t>
            </a:r>
            <a:r>
              <a:rPr lang="ru-RU" altLang="ru-RU" sz="2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838200" y="2090738"/>
            <a:ext cx="785812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spcAft>
                <a:spcPct val="40000"/>
              </a:spcAft>
            </a:pPr>
            <a:r>
              <a:rPr lang="ru-RU" altLang="ru-RU">
                <a:latin typeface="Arial" panose="020B0604020202020204" pitchFamily="34" charset="0"/>
              </a:rPr>
              <a:t> Метод конечных разностей </a:t>
            </a:r>
            <a:r>
              <a:rPr lang="en-US" altLang="ru-RU">
                <a:latin typeface="Arial" panose="020B0604020202020204" pitchFamily="34" charset="0"/>
              </a:rPr>
              <a:t>(FDM)</a:t>
            </a:r>
            <a:endParaRPr lang="ru-RU" altLang="ru-RU">
              <a:latin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0"/>
              </a:spcBef>
              <a:spcAft>
                <a:spcPct val="40000"/>
              </a:spcAft>
            </a:pPr>
            <a:r>
              <a:rPr lang="ru-RU" altLang="ru-RU">
                <a:latin typeface="Arial" panose="020B0604020202020204" pitchFamily="34" charset="0"/>
              </a:rPr>
              <a:t> </a:t>
            </a:r>
            <a:r>
              <a:rPr lang="ru-RU" altLang="ru-RU">
                <a:solidFill>
                  <a:srgbClr val="FF0000"/>
                </a:solidFill>
                <a:latin typeface="Arial" panose="020B0604020202020204" pitchFamily="34" charset="0"/>
              </a:rPr>
              <a:t>Метод конечных объемов</a:t>
            </a:r>
            <a:r>
              <a:rPr lang="en-US" altLang="ru-RU">
                <a:solidFill>
                  <a:srgbClr val="FF0000"/>
                </a:solidFill>
                <a:latin typeface="Arial" panose="020B0604020202020204" pitchFamily="34" charset="0"/>
              </a:rPr>
              <a:t> (FVM)</a:t>
            </a:r>
            <a:endParaRPr lang="ru-RU" altLang="ru-RU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0"/>
              </a:spcBef>
              <a:spcAft>
                <a:spcPct val="40000"/>
              </a:spcAft>
            </a:pPr>
            <a:r>
              <a:rPr lang="ru-RU" altLang="ru-RU">
                <a:latin typeface="Arial" panose="020B0604020202020204" pitchFamily="34" charset="0"/>
              </a:rPr>
              <a:t> Метод конечных элементов</a:t>
            </a:r>
            <a:r>
              <a:rPr lang="en-US" altLang="ru-RU">
                <a:latin typeface="Arial" panose="020B0604020202020204" pitchFamily="34" charset="0"/>
              </a:rPr>
              <a:t> (FEM)</a:t>
            </a:r>
            <a:endParaRPr lang="ru-RU" altLang="ru-RU">
              <a:latin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0"/>
              </a:spcBef>
              <a:spcAft>
                <a:spcPct val="40000"/>
              </a:spcAft>
            </a:pPr>
            <a:r>
              <a:rPr lang="ru-RU" altLang="ru-RU">
                <a:latin typeface="Arial" panose="020B0604020202020204" pitchFamily="34" charset="0"/>
              </a:rPr>
              <a:t> Спектральные методы</a:t>
            </a:r>
          </a:p>
          <a:p>
            <a:pPr>
              <a:spcBef>
                <a:spcPct val="0"/>
              </a:spcBef>
              <a:spcAft>
                <a:spcPct val="40000"/>
              </a:spcAft>
              <a:buFontTx/>
              <a:buNone/>
            </a:pPr>
            <a:endParaRPr lang="ru-RU" altLang="ru-RU" sz="24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0" y="874713"/>
            <a:ext cx="9144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000" b="0">
                <a:latin typeface="Arial" panose="020B0604020202020204" pitchFamily="34" charset="0"/>
              </a:rPr>
              <a:t> Сравнительно </a:t>
            </a:r>
            <a:r>
              <a:rPr lang="ru-RU" altLang="ru-RU" sz="2000">
                <a:latin typeface="Arial" panose="020B0604020202020204" pitchFamily="34" charset="0"/>
              </a:rPr>
              <a:t>низкие затраты</a:t>
            </a:r>
            <a:r>
              <a:rPr lang="ru-RU" altLang="ru-RU" sz="2000" b="0">
                <a:latin typeface="Arial" panose="020B0604020202020204" pitchFamily="34" charset="0"/>
              </a:rPr>
              <a:t> по сравнению с физическим моделированием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000" b="0">
                <a:latin typeface="Arial" panose="020B0604020202020204" pitchFamily="34" charset="0"/>
              </a:rPr>
              <a:t> Высокая скорость получения результатов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000" b="0">
                <a:latin typeface="Arial" panose="020B0604020202020204" pitchFamily="34" charset="0"/>
              </a:rPr>
              <a:t> Возможность </a:t>
            </a:r>
            <a:r>
              <a:rPr lang="ru-RU" altLang="ru-RU" sz="2000">
                <a:latin typeface="Arial" panose="020B0604020202020204" pitchFamily="34" charset="0"/>
              </a:rPr>
              <a:t>моделирования процессов</a:t>
            </a:r>
            <a:r>
              <a:rPr lang="ru-RU" altLang="ru-RU" sz="2000" b="0">
                <a:latin typeface="Arial" panose="020B0604020202020204" pitchFamily="34" charset="0"/>
              </a:rPr>
              <a:t>, происходящих </a:t>
            </a:r>
            <a:r>
              <a:rPr lang="ru-RU" altLang="ru-RU" sz="2000">
                <a:latin typeface="Arial" panose="020B0604020202020204" pitchFamily="34" charset="0"/>
              </a:rPr>
              <a:t>в реальных физических условиях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000" b="0">
                <a:latin typeface="Arial" panose="020B0604020202020204" pitchFamily="34" charset="0"/>
              </a:rPr>
              <a:t> Возможность анализа роли одного из определяющих факторов при моделировании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000" b="0">
                <a:latin typeface="Arial" panose="020B0604020202020204" pitchFamily="34" charset="0"/>
              </a:rPr>
              <a:t> </a:t>
            </a:r>
            <a:r>
              <a:rPr lang="ru-RU" altLang="ru-RU" sz="2000">
                <a:latin typeface="Arial" panose="020B0604020202020204" pitchFamily="34" charset="0"/>
              </a:rPr>
              <a:t>Большой объем информации</a:t>
            </a:r>
            <a:r>
              <a:rPr lang="ru-RU" altLang="ru-RU" sz="2000" b="0">
                <a:latin typeface="Arial" panose="020B0604020202020204" pitchFamily="34" charset="0"/>
              </a:rPr>
              <a:t> для анализа (поля)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Преимущества и ограничения </a:t>
            </a:r>
            <a:r>
              <a:rPr lang="en-US" altLang="ru-RU" sz="2600">
                <a:latin typeface="Arial" panose="020B0604020202020204" pitchFamily="34" charset="0"/>
              </a:rPr>
              <a:t>CFD</a:t>
            </a:r>
            <a:endParaRPr lang="ru-RU" altLang="ru-RU" sz="2600">
              <a:latin typeface="Arial" panose="020B0604020202020204" pitchFamily="34" charset="0"/>
            </a:endParaRP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0" y="4432300"/>
            <a:ext cx="91440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000" b="0">
                <a:latin typeface="Arial" panose="020B0604020202020204" pitchFamily="34" charset="0"/>
              </a:rPr>
              <a:t> </a:t>
            </a:r>
            <a:r>
              <a:rPr lang="ru-RU" altLang="ru-RU" sz="2000">
                <a:latin typeface="Arial" panose="020B0604020202020204" pitchFamily="34" charset="0"/>
              </a:rPr>
              <a:t>Ограниченность ряда моделей</a:t>
            </a:r>
            <a:r>
              <a:rPr lang="ru-RU" altLang="ru-RU" sz="2000" b="0">
                <a:latin typeface="Arial" panose="020B0604020202020204" pitchFamily="34" charset="0"/>
              </a:rPr>
              <a:t> физических процессов (турбулентность, многофазные течения, …)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000" b="0">
                <a:latin typeface="Arial" panose="020B0604020202020204" pitchFamily="34" charset="0"/>
              </a:rPr>
              <a:t> Неопределенность граничных условий</a:t>
            </a:r>
            <a:endParaRPr lang="en-US" altLang="ru-RU" sz="2000" b="0">
              <a:latin typeface="Arial" panose="020B0604020202020204" pitchFamily="34" charset="0"/>
            </a:endParaRP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000" b="0">
                <a:latin typeface="Arial" panose="020B0604020202020204" pitchFamily="34" charset="0"/>
              </a:rPr>
              <a:t> Приближенность вычислений (погрешность аппроксимации, ошибки округления)</a:t>
            </a:r>
          </a:p>
          <a:p>
            <a:pPr>
              <a:spcBef>
                <a:spcPct val="40000"/>
              </a:spcBef>
              <a:buFont typeface="Wingdings" panose="05000000000000000000" pitchFamily="2" charset="2"/>
              <a:buChar char="q"/>
            </a:pPr>
            <a:r>
              <a:rPr lang="ru-RU" altLang="ru-RU" sz="2000" b="0">
                <a:latin typeface="Arial" panose="020B0604020202020204" pitchFamily="34" charset="0"/>
              </a:rPr>
              <a:t> Ограниченность вычислительных ресурсов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44475" y="501650"/>
            <a:ext cx="2065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u="sng">
                <a:latin typeface="Arial" panose="020B0604020202020204" pitchFamily="34" charset="0"/>
              </a:rPr>
              <a:t>Преимущества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357188" y="4051300"/>
            <a:ext cx="1839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000" u="sng">
                <a:latin typeface="Arial" panose="020B0604020202020204" pitchFamily="34" charset="0"/>
              </a:rPr>
              <a:t>Ограничения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6200" y="525463"/>
            <a:ext cx="572770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lang="ru-RU" altLang="ru-RU" sz="2200">
                <a:latin typeface="Arial" panose="020B0604020202020204" pitchFamily="34" charset="0"/>
              </a:rPr>
              <a:t>1.</a:t>
            </a:r>
            <a:r>
              <a:rPr lang="ru-RU" altLang="ru-RU" sz="2200" b="0">
                <a:latin typeface="Arial" panose="020B0604020202020204" pitchFamily="34" charset="0"/>
              </a:rPr>
              <a:t> Общая постановка задачи. Формулировка приближенной </a:t>
            </a:r>
            <a:br>
              <a:rPr lang="ru-RU" altLang="ru-RU" sz="2200" b="0">
                <a:latin typeface="Arial" panose="020B0604020202020204" pitchFamily="34" charset="0"/>
              </a:rPr>
            </a:br>
            <a:r>
              <a:rPr lang="ru-RU" altLang="ru-RU" sz="2200" b="0">
                <a:latin typeface="Arial" panose="020B0604020202020204" pitchFamily="34" charset="0"/>
              </a:rPr>
              <a:t>математической модели</a:t>
            </a:r>
          </a:p>
          <a:p>
            <a:pPr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lang="ru-RU" altLang="ru-RU" sz="2200">
                <a:latin typeface="Arial" panose="020B0604020202020204" pitchFamily="34" charset="0"/>
              </a:rPr>
              <a:t>2.</a:t>
            </a:r>
            <a:r>
              <a:rPr lang="ru-RU" altLang="ru-RU" sz="2200" b="0">
                <a:latin typeface="Arial" panose="020B0604020202020204" pitchFamily="34" charset="0"/>
              </a:rPr>
              <a:t> Построение геометрии расчетной области и генерация расчетной сетки</a:t>
            </a:r>
          </a:p>
          <a:p>
            <a:pPr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lang="ru-RU" altLang="ru-RU" sz="2200">
                <a:latin typeface="Arial" panose="020B0604020202020204" pitchFamily="34" charset="0"/>
              </a:rPr>
              <a:t>3.</a:t>
            </a:r>
            <a:r>
              <a:rPr lang="ru-RU" altLang="ru-RU" sz="2200" b="0">
                <a:latin typeface="Arial" panose="020B0604020202020204" pitchFamily="34" charset="0"/>
              </a:rPr>
              <a:t> Подготовка солвера к работе. Задание параметров математической модели и граничных условий</a:t>
            </a:r>
          </a:p>
          <a:p>
            <a:pPr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lang="ru-RU" altLang="ru-RU" sz="2200">
                <a:latin typeface="Arial" panose="020B0604020202020204" pitchFamily="34" charset="0"/>
              </a:rPr>
              <a:t>4.</a:t>
            </a:r>
            <a:r>
              <a:rPr lang="ru-RU" altLang="ru-RU" sz="2200" b="0">
                <a:latin typeface="Arial" panose="020B0604020202020204" pitchFamily="34" charset="0"/>
              </a:rPr>
              <a:t> Расчёт (решение дискретизированных определяющих уравнений</a:t>
            </a:r>
            <a:r>
              <a:rPr lang="en-US" altLang="ru-RU" sz="2200" b="0">
                <a:latin typeface="Arial" panose="020B0604020202020204" pitchFamily="34" charset="0"/>
              </a:rPr>
              <a:t>;</a:t>
            </a:r>
            <a:r>
              <a:rPr lang="ru-RU" altLang="ru-RU" sz="2200" b="0">
                <a:latin typeface="Arial" panose="020B0604020202020204" pitchFamily="34" charset="0"/>
              </a:rPr>
              <a:t> обычно итерационным методом)</a:t>
            </a:r>
          </a:p>
          <a:p>
            <a:pPr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lang="ru-RU" altLang="ru-RU" sz="2200">
                <a:latin typeface="Arial" panose="020B0604020202020204" pitchFamily="34" charset="0"/>
              </a:rPr>
              <a:t>5.</a:t>
            </a:r>
            <a:r>
              <a:rPr lang="ru-RU" altLang="ru-RU" sz="2200" b="0">
                <a:latin typeface="Arial" panose="020B0604020202020204" pitchFamily="34" charset="0"/>
              </a:rPr>
              <a:t> Исследование полученного решения: визуализация, контроль качества решения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Этапы работы над </a:t>
            </a:r>
            <a:r>
              <a:rPr lang="en-US" altLang="ru-RU" sz="2600">
                <a:latin typeface="Arial" panose="020B0604020202020204" pitchFamily="34" charset="0"/>
              </a:rPr>
              <a:t>CFD-</a:t>
            </a:r>
            <a:r>
              <a:rPr lang="ru-RU" altLang="ru-RU" sz="2600">
                <a:latin typeface="Arial" panose="020B0604020202020204" pitchFamily="34" charset="0"/>
              </a:rPr>
              <a:t>проектом</a:t>
            </a:r>
          </a:p>
        </p:txBody>
      </p:sp>
      <p:sp>
        <p:nvSpPr>
          <p:cNvPr id="14340" name="AutoShape 4"/>
          <p:cNvSpPr>
            <a:spLocks/>
          </p:cNvSpPr>
          <p:nvPr/>
        </p:nvSpPr>
        <p:spPr bwMode="auto">
          <a:xfrm>
            <a:off x="5794375" y="782638"/>
            <a:ext cx="442913" cy="1454150"/>
          </a:xfrm>
          <a:prstGeom prst="rightBrace">
            <a:avLst>
              <a:gd name="adj1" fmla="val 2736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14341" name="AutoShape 5"/>
          <p:cNvSpPr>
            <a:spLocks/>
          </p:cNvSpPr>
          <p:nvPr/>
        </p:nvSpPr>
        <p:spPr bwMode="auto">
          <a:xfrm>
            <a:off x="5773738" y="2338388"/>
            <a:ext cx="442912" cy="2074862"/>
          </a:xfrm>
          <a:prstGeom prst="rightBrace">
            <a:avLst>
              <a:gd name="adj1" fmla="val 3903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6253163" y="1068388"/>
            <a:ext cx="289083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>
                <a:latin typeface="Arial" panose="020B0604020202020204" pitchFamily="34" charset="0"/>
              </a:rPr>
              <a:t>Препроцессорная подготовка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6313488" y="2755900"/>
            <a:ext cx="24892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>
                <a:latin typeface="Arial" panose="020B0604020202020204" pitchFamily="34" charset="0"/>
              </a:rPr>
              <a:t>Работа с солвером (решателем)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6281738" y="4624388"/>
            <a:ext cx="28622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200">
                <a:latin typeface="Arial" panose="020B0604020202020204" pitchFamily="34" charset="0"/>
              </a:rPr>
              <a:t>Постпроцессорная обработка</a:t>
            </a:r>
          </a:p>
        </p:txBody>
      </p:sp>
      <p:sp>
        <p:nvSpPr>
          <p:cNvPr id="14345" name="AutoShape 9"/>
          <p:cNvSpPr>
            <a:spLocks/>
          </p:cNvSpPr>
          <p:nvPr/>
        </p:nvSpPr>
        <p:spPr bwMode="auto">
          <a:xfrm>
            <a:off x="5780088" y="4513263"/>
            <a:ext cx="442912" cy="963612"/>
          </a:xfrm>
          <a:prstGeom prst="rightBrace">
            <a:avLst>
              <a:gd name="adj1" fmla="val 1813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119818" name="Text Box 10"/>
          <p:cNvSpPr txBox="1">
            <a:spLocks noChangeArrowheads="1"/>
          </p:cNvSpPr>
          <p:nvPr/>
        </p:nvSpPr>
        <p:spPr bwMode="auto">
          <a:xfrm>
            <a:off x="157163" y="5770563"/>
            <a:ext cx="6748462" cy="8191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300" b="0">
                <a:latin typeface="Arial" panose="020B0604020202020204" pitchFamily="34" charset="0"/>
              </a:rPr>
              <a:t>В случае неудовлетворительного качества решения возврат от п.5 к п.4, п.2 или даже п.1.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44463" y="120650"/>
            <a:ext cx="88566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Разбиение расчетной области на контрольные (конечные) объемы</a:t>
            </a:r>
            <a:br>
              <a:rPr lang="ru-RU" altLang="ru-RU" sz="2400">
                <a:latin typeface="Arial" panose="020B0604020202020204" pitchFamily="34" charset="0"/>
              </a:rPr>
            </a:br>
            <a:r>
              <a:rPr lang="ru-RU" altLang="ru-RU" sz="2400">
                <a:latin typeface="Arial" panose="020B0604020202020204" pitchFamily="34" charset="0"/>
              </a:rPr>
              <a:t>Случай структурированной сетки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914400" y="4203700"/>
            <a:ext cx="457200" cy="342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ru-RU" sz="1100" b="0"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1100" b="0">
                <a:cs typeface="Times New Roman" panose="02020603050405020304" pitchFamily="18" charset="0"/>
              </a:rPr>
              <a:t>b)</a:t>
            </a:r>
            <a:endParaRPr lang="en-US" altLang="ru-RU" sz="2400" b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2286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graphicFrame>
        <p:nvGraphicFramePr>
          <p:cNvPr id="18438" name="Object 6"/>
          <p:cNvGraphicFramePr>
            <a:graphicFrameLocks noChangeAspect="1"/>
          </p:cNvGraphicFramePr>
          <p:nvPr/>
        </p:nvGraphicFramePr>
        <p:xfrm>
          <a:off x="754063" y="1446213"/>
          <a:ext cx="7221537" cy="410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Точечный рисунок" r:id="rId4" imgW="10988992" imgH="6241321" progId="Paint.Picture">
                  <p:embed/>
                </p:oleObj>
              </mc:Choice>
              <mc:Fallback>
                <p:oleObj name="Точечный рисунок" r:id="rId4" imgW="10988992" imgH="6241321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1446213"/>
                        <a:ext cx="7221537" cy="410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4114800" y="3149600"/>
            <a:ext cx="812800" cy="457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1676400" y="5880100"/>
            <a:ext cx="812800" cy="457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2197100" y="5778500"/>
            <a:ext cx="3517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 b="0">
                <a:latin typeface="Arial" panose="020B0604020202020204" pitchFamily="34" charset="0"/>
              </a:rPr>
              <a:t>- один из контрольных (конечных) объемов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054"/>
          <p:cNvSpPr txBox="1">
            <a:spLocks noChangeArrowheads="1"/>
          </p:cNvSpPr>
          <p:nvPr/>
        </p:nvSpPr>
        <p:spPr bwMode="auto">
          <a:xfrm>
            <a:off x="0" y="0"/>
            <a:ext cx="9144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600">
                <a:latin typeface="Arial" panose="020B0604020202020204" pitchFamily="34" charset="0"/>
              </a:rPr>
              <a:t>Уравнения баланса (2</a:t>
            </a:r>
            <a:r>
              <a:rPr lang="en-US" altLang="ru-RU" sz="2600">
                <a:latin typeface="Arial" panose="020B0604020202020204" pitchFamily="34" charset="0"/>
              </a:rPr>
              <a:t>D</a:t>
            </a:r>
            <a:r>
              <a:rPr lang="ru-RU" altLang="ru-RU" sz="26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6387" name="Text Box 1055"/>
          <p:cNvSpPr txBox="1">
            <a:spLocks noChangeArrowheads="1"/>
          </p:cNvSpPr>
          <p:nvPr/>
        </p:nvSpPr>
        <p:spPr bwMode="auto">
          <a:xfrm>
            <a:off x="101600" y="1306513"/>
            <a:ext cx="102076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ru-RU" altLang="ru-RU" sz="1800">
                <a:latin typeface="Arial" panose="020B0604020202020204" pitchFamily="34" charset="0"/>
              </a:rPr>
              <a:t> </a:t>
            </a:r>
            <a:r>
              <a:rPr lang="ru-RU" altLang="ru-RU" sz="1800" u="sng">
                <a:latin typeface="Arial" panose="020B0604020202020204" pitchFamily="34" charset="0"/>
              </a:rPr>
              <a:t>массы</a:t>
            </a:r>
            <a:endParaRPr lang="ru-RU" altLang="ru-RU" sz="1800" i="1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16388" name="Text Box 1057"/>
          <p:cNvSpPr txBox="1">
            <a:spLocks noChangeArrowheads="1"/>
          </p:cNvSpPr>
          <p:nvPr/>
        </p:nvSpPr>
        <p:spPr bwMode="auto">
          <a:xfrm>
            <a:off x="93663" y="1960563"/>
            <a:ext cx="2876550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20000"/>
              </a:spcAft>
              <a:buFont typeface="Wingdings" panose="05000000000000000000" pitchFamily="2" charset="2"/>
              <a:buChar char="q"/>
            </a:pPr>
            <a:r>
              <a:rPr lang="ru-RU" altLang="ru-RU" sz="1800">
                <a:latin typeface="Arial" panose="020B0604020202020204" pitchFamily="34" charset="0"/>
              </a:rPr>
              <a:t> </a:t>
            </a:r>
            <a:r>
              <a:rPr lang="ru-RU" altLang="ru-RU" sz="1800" u="sng">
                <a:latin typeface="Arial" panose="020B0604020202020204" pitchFamily="34" charset="0"/>
              </a:rPr>
              <a:t>количества движения</a:t>
            </a:r>
            <a:r>
              <a:rPr lang="ru-RU" altLang="ru-RU" sz="1800">
                <a:latin typeface="Arial" panose="020B0604020202020204" pitchFamily="34" charset="0"/>
              </a:rPr>
              <a:t> </a:t>
            </a:r>
            <a:endParaRPr lang="ru-RU" altLang="ru-RU" sz="1800" b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89215" y="1232732"/>
            <a:ext cx="1270989" cy="414088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ru-RU">
                <a:noFill/>
              </a:rPr>
              <a:t> </a:t>
            </a:r>
          </a:p>
        </p:txBody>
      </p:sp>
      <p:sp>
        <p:nvSpPr>
          <p:cNvPr id="27" name="TextBox 2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3986" y="1135947"/>
            <a:ext cx="1435970" cy="637867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ru-RU">
                <a:noFill/>
              </a:rPr>
              <a:t> </a:t>
            </a:r>
          </a:p>
        </p:txBody>
      </p:sp>
      <p:sp>
        <p:nvSpPr>
          <p:cNvPr id="28" name="TextBox 2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63396" y="2301151"/>
            <a:ext cx="4450834" cy="697692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ru-RU">
                <a:noFill/>
              </a:rPr>
              <a:t> </a:t>
            </a:r>
          </a:p>
        </p:txBody>
      </p:sp>
      <p:sp>
        <p:nvSpPr>
          <p:cNvPr id="29" name="TextBox 2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55459" y="3122079"/>
            <a:ext cx="4431919" cy="697692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ru-RU">
                <a:noFill/>
              </a:rPr>
              <a:t> </a:t>
            </a:r>
          </a:p>
        </p:txBody>
      </p:sp>
      <p:sp>
        <p:nvSpPr>
          <p:cNvPr id="30" name="TextBox 2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0297" y="2343168"/>
            <a:ext cx="3481594" cy="443711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ru-RU">
                <a:noFill/>
              </a:rPr>
              <a:t> </a:t>
            </a:r>
          </a:p>
        </p:txBody>
      </p:sp>
      <p:sp>
        <p:nvSpPr>
          <p:cNvPr id="16394" name="Text Box 1098"/>
          <p:cNvSpPr txBox="1">
            <a:spLocks noChangeArrowheads="1"/>
          </p:cNvSpPr>
          <p:nvPr/>
        </p:nvSpPr>
        <p:spPr bwMode="auto">
          <a:xfrm>
            <a:off x="149225" y="3235325"/>
            <a:ext cx="191135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b="0">
                <a:latin typeface="Arial" panose="020B0604020202020204" pitchFamily="34" charset="0"/>
              </a:rPr>
              <a:t>Конвективный поток количества движения (сила инерции)</a:t>
            </a:r>
          </a:p>
        </p:txBody>
      </p:sp>
      <p:sp>
        <p:nvSpPr>
          <p:cNvPr id="16395" name="Line 1100"/>
          <p:cNvSpPr>
            <a:spLocks noChangeShapeType="1"/>
          </p:cNvSpPr>
          <p:nvPr/>
        </p:nvSpPr>
        <p:spPr bwMode="auto">
          <a:xfrm flipV="1">
            <a:off x="1052513" y="2887663"/>
            <a:ext cx="6350" cy="3476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6396" name="Text Box 1099"/>
          <p:cNvSpPr txBox="1">
            <a:spLocks noChangeArrowheads="1"/>
          </p:cNvSpPr>
          <p:nvPr/>
        </p:nvSpPr>
        <p:spPr bwMode="auto">
          <a:xfrm>
            <a:off x="2543175" y="3232150"/>
            <a:ext cx="1531938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b="0">
                <a:latin typeface="Arial" panose="020B0604020202020204" pitchFamily="34" charset="0"/>
              </a:rPr>
              <a:t>Диффузионный поток количества</a:t>
            </a:r>
            <a:br>
              <a:rPr lang="ru-RU" altLang="ru-RU" sz="1400" b="0">
                <a:latin typeface="Arial" panose="020B0604020202020204" pitchFamily="34" charset="0"/>
              </a:rPr>
            </a:br>
            <a:r>
              <a:rPr lang="ru-RU" altLang="ru-RU" sz="1400" b="0">
                <a:latin typeface="Arial" panose="020B0604020202020204" pitchFamily="34" charset="0"/>
              </a:rPr>
              <a:t>движения (сила вязкого трения)</a:t>
            </a:r>
          </a:p>
        </p:txBody>
      </p:sp>
      <p:sp>
        <p:nvSpPr>
          <p:cNvPr id="16397" name="Line 1100"/>
          <p:cNvSpPr>
            <a:spLocks noChangeShapeType="1"/>
          </p:cNvSpPr>
          <p:nvPr/>
        </p:nvSpPr>
        <p:spPr bwMode="auto">
          <a:xfrm flipV="1">
            <a:off x="3273425" y="2884488"/>
            <a:ext cx="6350" cy="3476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6398" name="Text Box 1193"/>
          <p:cNvSpPr txBox="1">
            <a:spLocks noChangeArrowheads="1"/>
          </p:cNvSpPr>
          <p:nvPr/>
        </p:nvSpPr>
        <p:spPr bwMode="auto">
          <a:xfrm>
            <a:off x="4710113" y="1250950"/>
            <a:ext cx="33512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>
                <a:latin typeface="Arial" panose="020B0604020202020204" pitchFamily="34" charset="0"/>
              </a:rPr>
              <a:t>– уравнение неразрывности</a:t>
            </a:r>
          </a:p>
        </p:txBody>
      </p:sp>
      <p:sp>
        <p:nvSpPr>
          <p:cNvPr id="38" name="TextBox 3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0297" y="581308"/>
            <a:ext cx="1165127" cy="554639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ru-RU">
                <a:noFill/>
              </a:rPr>
              <a:t> </a:t>
            </a:r>
          </a:p>
        </p:txBody>
      </p:sp>
      <p:sp>
        <p:nvSpPr>
          <p:cNvPr id="16400" name="Text Box 1193"/>
          <p:cNvSpPr txBox="1">
            <a:spLocks noChangeArrowheads="1"/>
          </p:cNvSpPr>
          <p:nvPr/>
        </p:nvSpPr>
        <p:spPr bwMode="auto">
          <a:xfrm>
            <a:off x="1485900" y="663575"/>
            <a:ext cx="47990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>
                <a:latin typeface="Arial" panose="020B0604020202020204" pitchFamily="34" charset="0"/>
              </a:rPr>
              <a:t>– вектор скорости с проекциями </a:t>
            </a:r>
            <a:r>
              <a:rPr lang="en-US" altLang="ru-RU" sz="1800" b="0" i="1">
                <a:latin typeface="Arial" panose="020B0604020202020204" pitchFamily="34" charset="0"/>
              </a:rPr>
              <a:t>u</a:t>
            </a:r>
            <a:r>
              <a:rPr lang="en-US" altLang="ru-RU" sz="1800" b="0">
                <a:latin typeface="Arial" panose="020B0604020202020204" pitchFamily="34" charset="0"/>
              </a:rPr>
              <a:t>, </a:t>
            </a:r>
            <a:r>
              <a:rPr lang="en-US" altLang="ru-RU" sz="1800" b="0" i="1">
                <a:latin typeface="Arial" panose="020B0604020202020204" pitchFamily="34" charset="0"/>
              </a:rPr>
              <a:t>v</a:t>
            </a:r>
            <a:endParaRPr lang="ru-RU" altLang="ru-RU" sz="1800" b="0" i="1">
              <a:latin typeface="Arial" panose="020B0604020202020204" pitchFamily="34" charset="0"/>
            </a:endParaRPr>
          </a:p>
        </p:txBody>
      </p:sp>
      <p:sp>
        <p:nvSpPr>
          <p:cNvPr id="16401" name="Text Box 1193"/>
          <p:cNvSpPr txBox="1">
            <a:spLocks noChangeArrowheads="1"/>
          </p:cNvSpPr>
          <p:nvPr/>
        </p:nvSpPr>
        <p:spPr bwMode="auto">
          <a:xfrm>
            <a:off x="149225" y="4191000"/>
            <a:ext cx="8293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ru-RU" sz="1800" b="0" i="1">
                <a:latin typeface="Arial" panose="020B0604020202020204" pitchFamily="34" charset="0"/>
              </a:rPr>
              <a:t>ρ</a:t>
            </a:r>
            <a:r>
              <a:rPr lang="en-US" altLang="ru-RU" sz="1800" b="0">
                <a:latin typeface="Arial" panose="020B0604020202020204" pitchFamily="34" charset="0"/>
              </a:rPr>
              <a:t> – </a:t>
            </a:r>
            <a:r>
              <a:rPr lang="ru-RU" altLang="ru-RU" sz="1800" b="0">
                <a:latin typeface="Arial" panose="020B0604020202020204" pitchFamily="34" charset="0"/>
              </a:rPr>
              <a:t>плотность, </a:t>
            </a:r>
            <a:r>
              <a:rPr lang="ru-RU" altLang="ru-RU" sz="1800" b="0" i="1">
                <a:latin typeface="Arial" panose="020B0604020202020204" pitchFamily="34" charset="0"/>
              </a:rPr>
              <a:t>µ</a:t>
            </a:r>
            <a:r>
              <a:rPr lang="ru-RU" altLang="ru-RU" sz="1800" b="0">
                <a:latin typeface="Arial" panose="020B0604020202020204" pitchFamily="34" charset="0"/>
              </a:rPr>
              <a:t> – динамический коэффициент вязкости </a:t>
            </a:r>
            <a:endParaRPr lang="ru-RU" altLang="ru-RU" sz="1800" b="0" i="1">
              <a:latin typeface="Arial" panose="020B0604020202020204" pitchFamily="34" charset="0"/>
            </a:endParaRPr>
          </a:p>
        </p:txBody>
      </p:sp>
      <p:sp>
        <p:nvSpPr>
          <p:cNvPr id="16402" name="Text Box 1193"/>
          <p:cNvSpPr txBox="1">
            <a:spLocks noChangeArrowheads="1"/>
          </p:cNvSpPr>
          <p:nvPr/>
        </p:nvSpPr>
        <p:spPr bwMode="auto">
          <a:xfrm>
            <a:off x="4089400" y="2466975"/>
            <a:ext cx="566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>
                <a:latin typeface="Arial" panose="020B0604020202020204" pitchFamily="34" charset="0"/>
              </a:rPr>
              <a:t>Ох:</a:t>
            </a:r>
          </a:p>
        </p:txBody>
      </p:sp>
      <p:sp>
        <p:nvSpPr>
          <p:cNvPr id="16403" name="Text Box 1193"/>
          <p:cNvSpPr txBox="1">
            <a:spLocks noChangeArrowheads="1"/>
          </p:cNvSpPr>
          <p:nvPr/>
        </p:nvSpPr>
        <p:spPr bwMode="auto">
          <a:xfrm>
            <a:off x="4089400" y="3309938"/>
            <a:ext cx="5667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>
                <a:latin typeface="Arial" panose="020B0604020202020204" pitchFamily="34" charset="0"/>
              </a:rPr>
              <a:t>О</a:t>
            </a:r>
            <a:r>
              <a:rPr lang="en-US" altLang="ru-RU" sz="1800" b="0">
                <a:latin typeface="Arial" panose="020B0604020202020204" pitchFamily="34" charset="0"/>
              </a:rPr>
              <a:t>y</a:t>
            </a:r>
            <a:r>
              <a:rPr lang="ru-RU" altLang="ru-RU" sz="1800" b="0"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16404" name="Text Box 1193"/>
          <p:cNvSpPr txBox="1">
            <a:spLocks noChangeArrowheads="1"/>
          </p:cNvSpPr>
          <p:nvPr/>
        </p:nvSpPr>
        <p:spPr bwMode="auto">
          <a:xfrm>
            <a:off x="1562100" y="5360988"/>
            <a:ext cx="33512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>
                <a:latin typeface="Arial" panose="020B0604020202020204" pitchFamily="34" charset="0"/>
              </a:rPr>
              <a:t>– Число Рейнольдса</a:t>
            </a:r>
          </a:p>
        </p:txBody>
      </p:sp>
      <p:sp>
        <p:nvSpPr>
          <p:cNvPr id="16405" name="Text Box 1193"/>
          <p:cNvSpPr txBox="1">
            <a:spLocks noChangeArrowheads="1"/>
          </p:cNvSpPr>
          <p:nvPr/>
        </p:nvSpPr>
        <p:spPr bwMode="auto">
          <a:xfrm>
            <a:off x="149225" y="5889625"/>
            <a:ext cx="86487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>
                <a:latin typeface="Arial" panose="020B0604020202020204" pitchFamily="34" charset="0"/>
              </a:rPr>
              <a:t>В рассматриваемой задаче течение определяется лишь одним параметром – числом Рейнольдса (которое появляется при обезразмеривании уравнения движения).</a:t>
            </a:r>
          </a:p>
        </p:txBody>
      </p:sp>
      <p:sp>
        <p:nvSpPr>
          <p:cNvPr id="16406" name="Text Box 1193"/>
          <p:cNvSpPr txBox="1">
            <a:spLocks noChangeArrowheads="1"/>
          </p:cNvSpPr>
          <p:nvPr/>
        </p:nvSpPr>
        <p:spPr bwMode="auto">
          <a:xfrm>
            <a:off x="2897188" y="1917700"/>
            <a:ext cx="3349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>
                <a:latin typeface="Arial" panose="020B0604020202020204" pitchFamily="34" charset="0"/>
              </a:rPr>
              <a:t>– уравнения Навье-Стокса</a:t>
            </a:r>
          </a:p>
        </p:txBody>
      </p:sp>
      <p:pic>
        <p:nvPicPr>
          <p:cNvPr id="16407" name="Рисунок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200650"/>
            <a:ext cx="132715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8" name="Text Box 1193"/>
          <p:cNvSpPr txBox="1">
            <a:spLocks noChangeArrowheads="1"/>
          </p:cNvSpPr>
          <p:nvPr/>
        </p:nvSpPr>
        <p:spPr bwMode="auto">
          <a:xfrm>
            <a:off x="149225" y="4757738"/>
            <a:ext cx="89947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>
                <a:latin typeface="Arial" panose="020B0604020202020204" pitchFamily="34" charset="0"/>
              </a:rPr>
              <a:t>Можно обезразмерить уравнения Навье-Стокса, и ввести понятие числа </a:t>
            </a:r>
            <a:r>
              <a:rPr lang="en-US" altLang="ru-RU" sz="1800" b="0">
                <a:latin typeface="Arial" panose="020B0604020202020204" pitchFamily="34" charset="0"/>
              </a:rPr>
              <a:t>Re:</a:t>
            </a:r>
            <a:endParaRPr lang="ru-RU" altLang="ru-RU" sz="18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44463" y="0"/>
            <a:ext cx="88566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400">
                <a:latin typeface="Arial" panose="020B0604020202020204" pitchFamily="34" charset="0"/>
              </a:rPr>
              <a:t>Основы метода конечных объемов на примере уравнения теплопроводности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0" y="2286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3467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  <p:graphicFrame>
        <p:nvGraphicFramePr>
          <p:cNvPr id="20486" name="Object 6"/>
          <p:cNvGraphicFramePr>
            <a:graphicFrameLocks noChangeAspect="1"/>
          </p:cNvGraphicFramePr>
          <p:nvPr/>
        </p:nvGraphicFramePr>
        <p:xfrm>
          <a:off x="2855913" y="793750"/>
          <a:ext cx="2754312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6" name="Уравнение" r:id="rId4" imgW="1295400" imgH="393700" progId="Equation.3">
                  <p:embed/>
                </p:oleObj>
              </mc:Choice>
              <mc:Fallback>
                <p:oleObj name="Уравнение" r:id="rId4" imgW="1295400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793750"/>
                        <a:ext cx="2754312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7"/>
          <p:cNvGraphicFramePr>
            <a:graphicFrameLocks noChangeAspect="1"/>
          </p:cNvGraphicFramePr>
          <p:nvPr/>
        </p:nvGraphicFramePr>
        <p:xfrm>
          <a:off x="6040438" y="1009650"/>
          <a:ext cx="15557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7" name="Уравнение" r:id="rId6" imgW="736600" imgH="203200" progId="Equation.3">
                  <p:embed/>
                </p:oleObj>
              </mc:Choice>
              <mc:Fallback>
                <p:oleObj name="Уравнение" r:id="rId6" imgW="7366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438" y="1009650"/>
                        <a:ext cx="155575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8"/>
          <p:cNvGraphicFramePr>
            <a:graphicFrameLocks noChangeAspect="1"/>
          </p:cNvGraphicFramePr>
          <p:nvPr/>
        </p:nvGraphicFramePr>
        <p:xfrm>
          <a:off x="2441575" y="2074863"/>
          <a:ext cx="47974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8" name="Уравнение" r:id="rId8" imgW="2286000" imgH="444500" progId="Equation.3">
                  <p:embed/>
                </p:oleObj>
              </mc:Choice>
              <mc:Fallback>
                <p:oleObj name="Уравнение" r:id="rId8" imgW="2286000" imgH="444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2074863"/>
                        <a:ext cx="479742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9" name="Group 9"/>
          <p:cNvGrpSpPr>
            <a:grpSpLocks/>
          </p:cNvGrpSpPr>
          <p:nvPr/>
        </p:nvGrpSpPr>
        <p:grpSpPr bwMode="auto">
          <a:xfrm>
            <a:off x="714375" y="1409700"/>
            <a:ext cx="1514475" cy="1409700"/>
            <a:chOff x="138" y="1050"/>
            <a:chExt cx="954" cy="888"/>
          </a:xfrm>
        </p:grpSpPr>
        <p:sp>
          <p:nvSpPr>
            <p:cNvPr id="20512" name="Oval 10"/>
            <p:cNvSpPr>
              <a:spLocks noChangeArrowheads="1"/>
            </p:cNvSpPr>
            <p:nvPr/>
          </p:nvSpPr>
          <p:spPr bwMode="auto">
            <a:xfrm>
              <a:off x="138" y="1416"/>
              <a:ext cx="954" cy="52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20513" name="Line 11"/>
            <p:cNvSpPr>
              <a:spLocks noChangeShapeType="1"/>
            </p:cNvSpPr>
            <p:nvPr/>
          </p:nvSpPr>
          <p:spPr bwMode="auto">
            <a:xfrm flipV="1">
              <a:off x="708" y="1114"/>
              <a:ext cx="54" cy="3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514" name="Text Box 12"/>
            <p:cNvSpPr txBox="1">
              <a:spLocks noChangeArrowheads="1"/>
            </p:cNvSpPr>
            <p:nvPr/>
          </p:nvSpPr>
          <p:spPr bwMode="auto">
            <a:xfrm>
              <a:off x="446" y="1560"/>
              <a:ext cx="14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ru-RU" sz="2400" b="0" i="1"/>
                <a:t>V</a:t>
              </a:r>
              <a:endParaRPr lang="ru-RU" altLang="ru-RU" sz="2400" b="0" i="1"/>
            </a:p>
          </p:txBody>
        </p:sp>
        <p:graphicFrame>
          <p:nvGraphicFramePr>
            <p:cNvPr id="20515" name="Object 13"/>
            <p:cNvGraphicFramePr>
              <a:graphicFrameLocks noChangeAspect="1"/>
            </p:cNvGraphicFramePr>
            <p:nvPr/>
          </p:nvGraphicFramePr>
          <p:xfrm>
            <a:off x="514" y="1050"/>
            <a:ext cx="31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9" name="Уравнение" r:id="rId10" imgW="228600" imgH="190500" progId="Equation.3">
                    <p:embed/>
                  </p:oleObj>
                </mc:Choice>
                <mc:Fallback>
                  <p:oleObj name="Уравнение" r:id="rId10" imgW="228600" imgH="1905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" y="1050"/>
                          <a:ext cx="31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16" name="Text Box 14"/>
            <p:cNvSpPr txBox="1">
              <a:spLocks noChangeArrowheads="1"/>
            </p:cNvSpPr>
            <p:nvPr/>
          </p:nvSpPr>
          <p:spPr bwMode="auto">
            <a:xfrm>
              <a:off x="258" y="1192"/>
              <a:ext cx="14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ru-RU" sz="2400" b="0" i="1"/>
                <a:t>S</a:t>
              </a:r>
              <a:endParaRPr lang="ru-RU" altLang="ru-RU" sz="2400" b="0" i="1"/>
            </a:p>
          </p:txBody>
        </p:sp>
        <p:sp>
          <p:nvSpPr>
            <p:cNvPr id="20517" name="Line 15"/>
            <p:cNvSpPr>
              <a:spLocks noChangeShapeType="1"/>
            </p:cNvSpPr>
            <p:nvPr/>
          </p:nvSpPr>
          <p:spPr bwMode="auto">
            <a:xfrm flipH="1" flipV="1">
              <a:off x="424" y="1282"/>
              <a:ext cx="120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20490" name="Group 16"/>
          <p:cNvGrpSpPr>
            <a:grpSpLocks/>
          </p:cNvGrpSpPr>
          <p:nvPr/>
        </p:nvGrpSpPr>
        <p:grpSpPr bwMode="auto">
          <a:xfrm>
            <a:off x="765175" y="3479800"/>
            <a:ext cx="2130425" cy="866775"/>
            <a:chOff x="272" y="2312"/>
            <a:chExt cx="1342" cy="546"/>
          </a:xfrm>
        </p:grpSpPr>
        <p:sp>
          <p:nvSpPr>
            <p:cNvPr id="20506" name="Rectangle 17"/>
            <p:cNvSpPr>
              <a:spLocks noChangeArrowheads="1"/>
            </p:cNvSpPr>
            <p:nvPr/>
          </p:nvSpPr>
          <p:spPr bwMode="auto">
            <a:xfrm>
              <a:off x="272" y="2492"/>
              <a:ext cx="674" cy="3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20507" name="Oval 18"/>
            <p:cNvSpPr>
              <a:spLocks noChangeArrowheads="1"/>
            </p:cNvSpPr>
            <p:nvPr/>
          </p:nvSpPr>
          <p:spPr bwMode="auto">
            <a:xfrm>
              <a:off x="570" y="2646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  <p:sp>
          <p:nvSpPr>
            <p:cNvPr id="20508" name="Text Box 19"/>
            <p:cNvSpPr txBox="1">
              <a:spLocks noChangeArrowheads="1"/>
            </p:cNvSpPr>
            <p:nvPr/>
          </p:nvSpPr>
          <p:spPr bwMode="auto">
            <a:xfrm>
              <a:off x="658" y="2558"/>
              <a:ext cx="14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ru-RU" sz="2400" b="0" i="1"/>
                <a:t>P</a:t>
              </a:r>
              <a:endParaRPr lang="ru-RU" altLang="ru-RU" sz="2400" b="0" i="1"/>
            </a:p>
          </p:txBody>
        </p:sp>
        <p:sp>
          <p:nvSpPr>
            <p:cNvPr id="20509" name="Text Box 20"/>
            <p:cNvSpPr txBox="1">
              <a:spLocks noChangeArrowheads="1"/>
            </p:cNvSpPr>
            <p:nvPr/>
          </p:nvSpPr>
          <p:spPr bwMode="auto">
            <a:xfrm>
              <a:off x="1138" y="2312"/>
              <a:ext cx="476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800" i="1"/>
                <a:t>грани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ru-RU" sz="1800" i="1"/>
                <a:t>S</a:t>
              </a:r>
              <a:r>
                <a:rPr lang="ru-RU" altLang="ru-RU" sz="1800" i="1" baseline="-25000"/>
                <a:t>1 </a:t>
              </a:r>
              <a:r>
                <a:rPr lang="ru-RU" altLang="ru-RU" sz="1800" i="1"/>
                <a:t>, </a:t>
              </a:r>
              <a:r>
                <a:rPr lang="en-US" altLang="ru-RU" sz="1800" i="1"/>
                <a:t>S</a:t>
              </a:r>
              <a:r>
                <a:rPr lang="ru-RU" altLang="ru-RU" sz="1800" i="1" baseline="-25000"/>
                <a:t>2</a:t>
              </a:r>
              <a:r>
                <a:rPr lang="ru-RU" altLang="ru-RU" sz="1800" i="1"/>
                <a:t>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ru-RU" altLang="ru-RU" sz="1800" i="1"/>
                <a:t>и т.д.</a:t>
              </a:r>
            </a:p>
          </p:txBody>
        </p:sp>
        <p:sp>
          <p:nvSpPr>
            <p:cNvPr id="20510" name="Line 21"/>
            <p:cNvSpPr>
              <a:spLocks noChangeShapeType="1"/>
            </p:cNvSpPr>
            <p:nvPr/>
          </p:nvSpPr>
          <p:spPr bwMode="auto">
            <a:xfrm flipV="1">
              <a:off x="806" y="2392"/>
              <a:ext cx="312" cy="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0511" name="Line 22"/>
            <p:cNvSpPr>
              <a:spLocks noChangeShapeType="1"/>
            </p:cNvSpPr>
            <p:nvPr/>
          </p:nvSpPr>
          <p:spPr bwMode="auto">
            <a:xfrm flipV="1">
              <a:off x="942" y="2486"/>
              <a:ext cx="186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aphicFrame>
        <p:nvGraphicFramePr>
          <p:cNvPr id="20491" name="Object 23"/>
          <p:cNvGraphicFramePr>
            <a:graphicFrameLocks noChangeAspect="1"/>
          </p:cNvGraphicFramePr>
          <p:nvPr/>
        </p:nvGraphicFramePr>
        <p:xfrm>
          <a:off x="2865438" y="3509963"/>
          <a:ext cx="5135562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0" name="Уравнение" r:id="rId12" imgW="2374900" imgH="444500" progId="Equation.3">
                  <p:embed/>
                </p:oleObj>
              </mc:Choice>
              <mc:Fallback>
                <p:oleObj name="Уравнение" r:id="rId12" imgW="2374900" imgH="4445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438" y="3509963"/>
                        <a:ext cx="5135562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2" name="Object 24"/>
          <p:cNvGraphicFramePr>
            <a:graphicFrameLocks noChangeAspect="1"/>
          </p:cNvGraphicFramePr>
          <p:nvPr/>
        </p:nvGraphicFramePr>
        <p:xfrm>
          <a:off x="3090863" y="4887913"/>
          <a:ext cx="45735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1" name="Уравнение" r:id="rId14" imgW="2159000" imgH="444500" progId="Equation.3">
                  <p:embed/>
                </p:oleObj>
              </mc:Choice>
              <mc:Fallback>
                <p:oleObj name="Уравнение" r:id="rId14" imgW="2159000" imgH="4445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4887913"/>
                        <a:ext cx="457358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93" name="Group 25"/>
          <p:cNvGrpSpPr>
            <a:grpSpLocks/>
          </p:cNvGrpSpPr>
          <p:nvPr/>
        </p:nvGrpSpPr>
        <p:grpSpPr bwMode="auto">
          <a:xfrm>
            <a:off x="663575" y="5002213"/>
            <a:ext cx="1987550" cy="1512887"/>
            <a:chOff x="700" y="3235"/>
            <a:chExt cx="1252" cy="953"/>
          </a:xfrm>
        </p:grpSpPr>
        <p:pic>
          <p:nvPicPr>
            <p:cNvPr id="20504" name="Picture 26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" y="3235"/>
              <a:ext cx="1252" cy="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05" name="Rectangle 27"/>
            <p:cNvSpPr>
              <a:spLocks noChangeArrowheads="1"/>
            </p:cNvSpPr>
            <p:nvPr/>
          </p:nvSpPr>
          <p:spPr bwMode="auto">
            <a:xfrm>
              <a:off x="1122" y="3560"/>
              <a:ext cx="404" cy="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ru-RU" altLang="ru-RU" sz="2400"/>
            </a:p>
          </p:txBody>
        </p:sp>
      </p:grpSp>
      <p:sp>
        <p:nvSpPr>
          <p:cNvPr id="20494" name="Text Box 28"/>
          <p:cNvSpPr txBox="1">
            <a:spLocks noChangeArrowheads="1"/>
          </p:cNvSpPr>
          <p:nvPr/>
        </p:nvSpPr>
        <p:spPr bwMode="auto">
          <a:xfrm>
            <a:off x="2168525" y="1701800"/>
            <a:ext cx="5784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accent2"/>
                </a:solidFill>
                <a:latin typeface="Arial" panose="020B0604020202020204" pitchFamily="34" charset="0"/>
              </a:rPr>
              <a:t>Интегральная формулировка</a:t>
            </a:r>
          </a:p>
        </p:txBody>
      </p:sp>
      <p:sp>
        <p:nvSpPr>
          <p:cNvPr id="20495" name="Text Box 29"/>
          <p:cNvSpPr txBox="1">
            <a:spLocks noChangeArrowheads="1"/>
          </p:cNvSpPr>
          <p:nvPr/>
        </p:nvSpPr>
        <p:spPr bwMode="auto">
          <a:xfrm>
            <a:off x="688975" y="3089275"/>
            <a:ext cx="8156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accent2"/>
                </a:solidFill>
                <a:latin typeface="Arial" panose="020B0604020202020204" pitchFamily="34" charset="0"/>
              </a:rPr>
              <a:t>Применение квадратурных формул для малого ограненного объема</a:t>
            </a:r>
          </a:p>
        </p:txBody>
      </p:sp>
      <p:sp>
        <p:nvSpPr>
          <p:cNvPr id="20496" name="Text Box 30"/>
          <p:cNvSpPr txBox="1">
            <a:spLocks noChangeArrowheads="1"/>
          </p:cNvSpPr>
          <p:nvPr/>
        </p:nvSpPr>
        <p:spPr bwMode="auto">
          <a:xfrm>
            <a:off x="2273300" y="4419600"/>
            <a:ext cx="66325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600">
                <a:solidFill>
                  <a:schemeClr val="accent2"/>
                </a:solidFill>
                <a:latin typeface="Arial" panose="020B0604020202020204" pitchFamily="34" charset="0"/>
              </a:rPr>
              <a:t>Выражение потоков на гранях через значения искомой функции  в точках расчетного шаблона</a:t>
            </a:r>
          </a:p>
        </p:txBody>
      </p:sp>
      <p:sp>
        <p:nvSpPr>
          <p:cNvPr id="20497" name="Text Box 31"/>
          <p:cNvSpPr txBox="1">
            <a:spLocks noChangeArrowheads="1"/>
          </p:cNvSpPr>
          <p:nvPr/>
        </p:nvSpPr>
        <p:spPr bwMode="auto">
          <a:xfrm>
            <a:off x="2527300" y="6083300"/>
            <a:ext cx="1270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600">
                <a:solidFill>
                  <a:schemeClr val="accent2"/>
                </a:solidFill>
                <a:latin typeface="Arial" panose="020B0604020202020204" pitchFamily="34" charset="0"/>
              </a:rPr>
              <a:t>Пример:</a:t>
            </a:r>
          </a:p>
        </p:txBody>
      </p:sp>
      <p:graphicFrame>
        <p:nvGraphicFramePr>
          <p:cNvPr id="20498" name="Object 32"/>
          <p:cNvGraphicFramePr>
            <a:graphicFrameLocks noChangeAspect="1"/>
          </p:cNvGraphicFramePr>
          <p:nvPr/>
        </p:nvGraphicFramePr>
        <p:xfrm>
          <a:off x="3557588" y="5672138"/>
          <a:ext cx="4081462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2" name="Уравнение" r:id="rId17" imgW="2070100" imgH="546100" progId="Equation.3">
                  <p:embed/>
                </p:oleObj>
              </mc:Choice>
              <mc:Fallback>
                <p:oleObj name="Уравнение" r:id="rId17" imgW="2070100" imgH="5461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5672138"/>
                        <a:ext cx="4081462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9" name="Line 33"/>
          <p:cNvSpPr>
            <a:spLocks noChangeShapeType="1"/>
          </p:cNvSpPr>
          <p:nvPr/>
        </p:nvSpPr>
        <p:spPr bwMode="auto">
          <a:xfrm>
            <a:off x="609600" y="6600825"/>
            <a:ext cx="1457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0500" name="Text Box 34"/>
          <p:cNvSpPr txBox="1">
            <a:spLocks noChangeArrowheads="1"/>
          </p:cNvSpPr>
          <p:nvPr/>
        </p:nvSpPr>
        <p:spPr bwMode="auto">
          <a:xfrm>
            <a:off x="2047875" y="6407150"/>
            <a:ext cx="26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ru-RU" sz="1800">
                <a:latin typeface="Arial" panose="020B0604020202020204" pitchFamily="34" charset="0"/>
              </a:rPr>
              <a:t>x</a:t>
            </a:r>
            <a:endParaRPr lang="ru-RU" altLang="ru-RU" sz="1800">
              <a:latin typeface="Arial" panose="020B0604020202020204" pitchFamily="34" charset="0"/>
            </a:endParaRPr>
          </a:p>
        </p:txBody>
      </p:sp>
      <p:sp>
        <p:nvSpPr>
          <p:cNvPr id="20501" name="Line 35"/>
          <p:cNvSpPr>
            <a:spLocks noChangeShapeType="1"/>
          </p:cNvSpPr>
          <p:nvPr/>
        </p:nvSpPr>
        <p:spPr bwMode="auto">
          <a:xfrm flipV="1">
            <a:off x="1971675" y="5476875"/>
            <a:ext cx="114300" cy="238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0502" name="Text Box 36"/>
          <p:cNvSpPr txBox="1">
            <a:spLocks noChangeArrowheads="1"/>
          </p:cNvSpPr>
          <p:nvPr/>
        </p:nvSpPr>
        <p:spPr bwMode="auto">
          <a:xfrm>
            <a:off x="1911350" y="5022850"/>
            <a:ext cx="6985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b="0">
                <a:latin typeface="Arial" panose="020B0604020202020204" pitchFamily="34" charset="0"/>
              </a:rPr>
              <a:t>грань </a:t>
            </a:r>
            <a:r>
              <a:rPr lang="en-US" altLang="ru-RU" sz="1400" b="0">
                <a:latin typeface="Arial" panose="020B0604020202020204" pitchFamily="34" charset="0"/>
              </a:rPr>
              <a:t>i+1/2</a:t>
            </a:r>
            <a:endParaRPr lang="ru-RU" altLang="ru-RU" sz="1400" b="0">
              <a:latin typeface="Arial" panose="020B0604020202020204" pitchFamily="34" charset="0"/>
            </a:endParaRPr>
          </a:p>
        </p:txBody>
      </p:sp>
      <p:sp>
        <p:nvSpPr>
          <p:cNvPr id="20503" name="Oval 37"/>
          <p:cNvSpPr>
            <a:spLocks noChangeArrowheads="1"/>
          </p:cNvSpPr>
          <p:nvPr/>
        </p:nvSpPr>
        <p:spPr bwMode="auto">
          <a:xfrm>
            <a:off x="1581150" y="5724525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ru-RU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овая презентация">
  <a:themeElements>
    <a:clrScheme name="Новая презентация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Новая презентация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ru-RU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ru-RU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Новая презентация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Новая презентация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Новая презентация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Новая презентация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Новая презентация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Новая презентация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Новая презентация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Office\Шаблоны\Новая презентация.pot</Template>
  <TotalTime>5482</TotalTime>
  <Words>1441</Words>
  <Application>Microsoft Office PowerPoint</Application>
  <PresentationFormat>Экран (4:3)</PresentationFormat>
  <Paragraphs>311</Paragraphs>
  <Slides>35</Slides>
  <Notes>25</Notes>
  <HiddenSlides>0</HiddenSlides>
  <MMClips>10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Arial</vt:lpstr>
      <vt:lpstr>Calibri</vt:lpstr>
      <vt:lpstr>Symbol</vt:lpstr>
      <vt:lpstr>Times New Roman</vt:lpstr>
      <vt:lpstr>Wingdings</vt:lpstr>
      <vt:lpstr>Новая презентация</vt:lpstr>
      <vt:lpstr>Точечный рисунок</vt:lpstr>
      <vt:lpstr>Уравнение</vt:lpstr>
      <vt:lpstr>Plot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 отсутствует</dc:title>
  <dc:creator>Nickolai</dc:creator>
  <cp:lastModifiedBy>Marina Zasimova</cp:lastModifiedBy>
  <cp:revision>250</cp:revision>
  <dcterms:created xsi:type="dcterms:W3CDTF">1999-10-18T12:02:20Z</dcterms:created>
  <dcterms:modified xsi:type="dcterms:W3CDTF">2019-04-16T06:33:36Z</dcterms:modified>
</cp:coreProperties>
</file>